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Montserrat" panose="00000500000000000000" pitchFamily="2" charset="0"/>
      <p:regular r:id="rId5"/>
      <p:bold r:id="rId6"/>
      <p:italic r:id="rId7"/>
      <p:boldItalic r:id="rId8"/>
    </p:embeddedFont>
    <p:embeddedFont>
      <p:font typeface="Open Sans Bold" panose="020B0604020202020204" charset="0"/>
      <p:regular r:id="rId9"/>
    </p:embeddedFont>
    <p:embeddedFont>
      <p:font typeface="Roboto" panose="02000000000000000000" pitchFamily="2" charset="0"/>
      <p:regular r:id="rId10"/>
      <p:bold r:id="rId11"/>
      <p:italic r:id="rId12"/>
      <p:boldItalic r:id="rId13"/>
    </p:embeddedFont>
    <p:embeddedFont>
      <p:font typeface="Roboto Bold" panose="02000000000000000000" charset="0"/>
      <p:regular r:id="rId14"/>
    </p:embeddedFont>
    <p:embeddedFont>
      <p:font typeface="Roboto Italics"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1445" y="-33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527732" y="6434489"/>
            <a:ext cx="9162393" cy="4467557"/>
            <a:chOff x="0" y="0"/>
            <a:chExt cx="4217367" cy="2056376"/>
          </a:xfrm>
        </p:grpSpPr>
        <p:sp>
          <p:nvSpPr>
            <p:cNvPr id="5" name="Freeform 5"/>
            <p:cNvSpPr/>
            <p:nvPr/>
          </p:nvSpPr>
          <p:spPr>
            <a:xfrm>
              <a:off x="0" y="0"/>
              <a:ext cx="4217367" cy="2056376"/>
            </a:xfrm>
            <a:custGeom>
              <a:avLst/>
              <a:gdLst/>
              <a:ahLst/>
              <a:cxnLst/>
              <a:rect l="l" t="t" r="r" b="b"/>
              <a:pathLst>
                <a:path w="4217367" h="2056376">
                  <a:moveTo>
                    <a:pt x="0" y="0"/>
                  </a:moveTo>
                  <a:lnTo>
                    <a:pt x="4217367" y="0"/>
                  </a:lnTo>
                  <a:lnTo>
                    <a:pt x="4217367" y="2056376"/>
                  </a:lnTo>
                  <a:lnTo>
                    <a:pt x="0" y="2056376"/>
                  </a:lnTo>
                  <a:close/>
                </a:path>
              </a:pathLst>
            </a:custGeom>
            <a:solidFill>
              <a:srgbClr val="0070C0">
                <a:alpha val="93725"/>
              </a:srgbClr>
            </a:solidFill>
            <a:ln>
              <a:solidFill>
                <a:srgbClr val="0070C0"/>
              </a:solidFill>
            </a:ln>
          </p:spPr>
          <p:txBody>
            <a:bodyPr/>
            <a:lstStyle/>
            <a:p>
              <a:endParaRPr lang="en-US" dirty="0"/>
            </a:p>
          </p:txBody>
        </p:sp>
      </p:grpSp>
      <p:grpSp>
        <p:nvGrpSpPr>
          <p:cNvPr id="6" name="Group 6"/>
          <p:cNvGrpSpPr>
            <a:grpSpLocks noChangeAspect="1"/>
          </p:cNvGrpSpPr>
          <p:nvPr/>
        </p:nvGrpSpPr>
        <p:grpSpPr>
          <a:xfrm>
            <a:off x="-1913049" y="3809239"/>
            <a:ext cx="3915780" cy="3391065"/>
            <a:chOff x="0" y="0"/>
            <a:chExt cx="6350000" cy="5499100"/>
          </a:xfrm>
        </p:grpSpPr>
        <p:sp>
          <p:nvSpPr>
            <p:cNvPr id="7" name="Freeform 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DF783B">
                <a:alpha val="87843"/>
              </a:srgbClr>
            </a:solidFill>
          </p:spPr>
          <p:txBody>
            <a:bodyPr/>
            <a:lstStyle/>
            <a:p>
              <a:endParaRPr lang="en-US"/>
            </a:p>
          </p:txBody>
        </p:sp>
      </p:grpSp>
      <p:grpSp>
        <p:nvGrpSpPr>
          <p:cNvPr id="8" name="Group 8"/>
          <p:cNvGrpSpPr/>
          <p:nvPr/>
        </p:nvGrpSpPr>
        <p:grpSpPr>
          <a:xfrm>
            <a:off x="-295961" y="5465041"/>
            <a:ext cx="9162393" cy="969448"/>
            <a:chOff x="0" y="0"/>
            <a:chExt cx="4217367" cy="446228"/>
          </a:xfrm>
        </p:grpSpPr>
        <p:sp>
          <p:nvSpPr>
            <p:cNvPr id="9" name="Freeform 9"/>
            <p:cNvSpPr/>
            <p:nvPr/>
          </p:nvSpPr>
          <p:spPr>
            <a:xfrm>
              <a:off x="0" y="0"/>
              <a:ext cx="4217367" cy="446228"/>
            </a:xfrm>
            <a:custGeom>
              <a:avLst/>
              <a:gdLst/>
              <a:ahLst/>
              <a:cxnLst/>
              <a:rect l="l" t="t" r="r" b="b"/>
              <a:pathLst>
                <a:path w="4217367" h="446228">
                  <a:moveTo>
                    <a:pt x="0" y="0"/>
                  </a:moveTo>
                  <a:lnTo>
                    <a:pt x="4217367" y="0"/>
                  </a:lnTo>
                  <a:lnTo>
                    <a:pt x="4217367" y="446228"/>
                  </a:lnTo>
                  <a:lnTo>
                    <a:pt x="0" y="446228"/>
                  </a:lnTo>
                  <a:close/>
                </a:path>
              </a:pathLst>
            </a:custGeom>
            <a:solidFill>
              <a:srgbClr val="DF783B">
                <a:alpha val="89804"/>
              </a:srgbClr>
            </a:solidFill>
          </p:spPr>
          <p:txBody>
            <a:bodyPr/>
            <a:lstStyle/>
            <a:p>
              <a:endParaRPr lang="en-US"/>
            </a:p>
          </p:txBody>
        </p:sp>
      </p:grpSp>
      <p:grpSp>
        <p:nvGrpSpPr>
          <p:cNvPr id="10" name="Group 10"/>
          <p:cNvGrpSpPr/>
          <p:nvPr/>
        </p:nvGrpSpPr>
        <p:grpSpPr>
          <a:xfrm rot="666322">
            <a:off x="-1922260" y="-1081554"/>
            <a:ext cx="4158000" cy="4312241"/>
            <a:chOff x="0" y="0"/>
            <a:chExt cx="3130550" cy="3246678"/>
          </a:xfrm>
        </p:grpSpPr>
        <p:sp>
          <p:nvSpPr>
            <p:cNvPr id="11" name="Freeform 11"/>
            <p:cNvSpPr/>
            <p:nvPr/>
          </p:nvSpPr>
          <p:spPr>
            <a:xfrm>
              <a:off x="0" y="0"/>
              <a:ext cx="3130550" cy="3246678"/>
            </a:xfrm>
            <a:custGeom>
              <a:avLst/>
              <a:gdLst/>
              <a:ahLst/>
              <a:cxnLst/>
              <a:rect l="l" t="t" r="r" b="b"/>
              <a:pathLst>
                <a:path w="3130550" h="3246678">
                  <a:moveTo>
                    <a:pt x="0" y="1123950"/>
                  </a:moveTo>
                  <a:lnTo>
                    <a:pt x="0" y="3246678"/>
                  </a:lnTo>
                  <a:lnTo>
                    <a:pt x="3130550" y="3246678"/>
                  </a:lnTo>
                  <a:lnTo>
                    <a:pt x="3130550" y="0"/>
                  </a:lnTo>
                  <a:close/>
                </a:path>
              </a:pathLst>
            </a:custGeom>
            <a:solidFill>
              <a:srgbClr val="FFFFFF">
                <a:alpha val="98824"/>
              </a:srgbClr>
            </a:solidFill>
          </p:spPr>
          <p:txBody>
            <a:bodyPr/>
            <a:lstStyle/>
            <a:p>
              <a:endParaRPr lang="en-US"/>
            </a:p>
          </p:txBody>
        </p:sp>
      </p:grpSp>
      <p:grpSp>
        <p:nvGrpSpPr>
          <p:cNvPr id="12" name="Group 12"/>
          <p:cNvGrpSpPr/>
          <p:nvPr/>
        </p:nvGrpSpPr>
        <p:grpSpPr>
          <a:xfrm rot="-5400000">
            <a:off x="-2065217" y="3642550"/>
            <a:ext cx="8592381" cy="3644981"/>
            <a:chOff x="0" y="0"/>
            <a:chExt cx="2175248" cy="922764"/>
          </a:xfrm>
        </p:grpSpPr>
        <p:sp>
          <p:nvSpPr>
            <p:cNvPr id="13" name="Freeform 13"/>
            <p:cNvSpPr/>
            <p:nvPr/>
          </p:nvSpPr>
          <p:spPr>
            <a:xfrm>
              <a:off x="0" y="0"/>
              <a:ext cx="2175248" cy="922764"/>
            </a:xfrm>
            <a:custGeom>
              <a:avLst/>
              <a:gdLst/>
              <a:ahLst/>
              <a:cxnLst/>
              <a:rect l="l" t="t" r="r" b="b"/>
              <a:pathLst>
                <a:path w="2175248" h="922764">
                  <a:moveTo>
                    <a:pt x="0" y="0"/>
                  </a:moveTo>
                  <a:lnTo>
                    <a:pt x="2175248" y="0"/>
                  </a:lnTo>
                  <a:lnTo>
                    <a:pt x="2175248" y="922764"/>
                  </a:lnTo>
                  <a:lnTo>
                    <a:pt x="0" y="922764"/>
                  </a:lnTo>
                  <a:close/>
                </a:path>
              </a:pathLst>
            </a:custGeom>
            <a:solidFill>
              <a:srgbClr val="FFFFFF"/>
            </a:solidFill>
          </p:spPr>
          <p:txBody>
            <a:bodyPr/>
            <a:lstStyle/>
            <a:p>
              <a:endParaRPr lang="en-US" dirty="0"/>
            </a:p>
          </p:txBody>
        </p:sp>
      </p:grpSp>
      <p:pic>
        <p:nvPicPr>
          <p:cNvPr id="14" name="Picture 14"/>
          <p:cNvPicPr>
            <a:picLocks noChangeAspect="1"/>
          </p:cNvPicPr>
          <p:nvPr/>
        </p:nvPicPr>
        <p:blipFill>
          <a:blip r:embed="rId2"/>
          <a:srcRect t="23455" r="1785" b="33109"/>
          <a:stretch>
            <a:fillRect/>
          </a:stretch>
        </p:blipFill>
        <p:spPr>
          <a:xfrm>
            <a:off x="626499" y="1796645"/>
            <a:ext cx="3208949" cy="798275"/>
          </a:xfrm>
          <a:prstGeom prst="rect">
            <a:avLst/>
          </a:prstGeom>
        </p:spPr>
      </p:pic>
      <p:sp>
        <p:nvSpPr>
          <p:cNvPr id="15" name="AutoShape 15"/>
          <p:cNvSpPr/>
          <p:nvPr/>
        </p:nvSpPr>
        <p:spPr>
          <a:xfrm>
            <a:off x="820515" y="5146476"/>
            <a:ext cx="1424114" cy="0"/>
          </a:xfrm>
          <a:prstGeom prst="line">
            <a:avLst/>
          </a:prstGeom>
          <a:ln w="19050" cap="rnd">
            <a:solidFill>
              <a:srgbClr val="363636"/>
            </a:solidFill>
            <a:prstDash val="solid"/>
            <a:headEnd type="none" w="sm" len="sm"/>
            <a:tailEnd type="none" w="sm" len="sm"/>
          </a:ln>
        </p:spPr>
        <p:txBody>
          <a:bodyPr/>
          <a:lstStyle/>
          <a:p>
            <a:endParaRPr lang="en-US"/>
          </a:p>
        </p:txBody>
      </p:sp>
      <p:sp>
        <p:nvSpPr>
          <p:cNvPr id="16" name="AutoShape 16"/>
          <p:cNvSpPr/>
          <p:nvPr/>
        </p:nvSpPr>
        <p:spPr>
          <a:xfrm>
            <a:off x="820515" y="8887570"/>
            <a:ext cx="953955" cy="0"/>
          </a:xfrm>
          <a:prstGeom prst="line">
            <a:avLst/>
          </a:prstGeom>
          <a:ln w="19050" cap="rnd">
            <a:solidFill>
              <a:srgbClr val="363636"/>
            </a:solidFill>
            <a:prstDash val="solid"/>
            <a:headEnd type="none" w="sm" len="sm"/>
            <a:tailEnd type="none" w="sm" len="sm"/>
          </a:ln>
        </p:spPr>
        <p:txBody>
          <a:bodyPr/>
          <a:lstStyle/>
          <a:p>
            <a:endParaRPr lang="en-US"/>
          </a:p>
        </p:txBody>
      </p:sp>
      <p:grpSp>
        <p:nvGrpSpPr>
          <p:cNvPr id="17" name="Group 17"/>
          <p:cNvGrpSpPr>
            <a:grpSpLocks noChangeAspect="1"/>
          </p:cNvGrpSpPr>
          <p:nvPr/>
        </p:nvGrpSpPr>
        <p:grpSpPr>
          <a:xfrm>
            <a:off x="5556012" y="-1195283"/>
            <a:ext cx="3915780" cy="3391065"/>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DF783B">
                <a:alpha val="87843"/>
              </a:srgbClr>
            </a:solidFill>
          </p:spPr>
          <p:txBody>
            <a:bodyPr/>
            <a:lstStyle/>
            <a:p>
              <a:endParaRPr lang="en-US"/>
            </a:p>
          </p:txBody>
        </p:sp>
      </p:grpSp>
      <p:pic>
        <p:nvPicPr>
          <p:cNvPr id="19" name="Picture 19"/>
          <p:cNvPicPr>
            <a:picLocks noChangeAspect="1"/>
          </p:cNvPicPr>
          <p:nvPr/>
        </p:nvPicPr>
        <p:blipFill>
          <a:blip r:embed="rId3"/>
          <a:srcRect l="11347" t="12499" r="14139" b="13579"/>
          <a:stretch>
            <a:fillRect/>
          </a:stretch>
        </p:blipFill>
        <p:spPr>
          <a:xfrm>
            <a:off x="6338857" y="9325274"/>
            <a:ext cx="882000" cy="875000"/>
          </a:xfrm>
          <a:prstGeom prst="rect">
            <a:avLst/>
          </a:prstGeom>
        </p:spPr>
      </p:pic>
      <p:sp>
        <p:nvSpPr>
          <p:cNvPr id="20" name="TextBox 20"/>
          <p:cNvSpPr txBox="1"/>
          <p:nvPr/>
        </p:nvSpPr>
        <p:spPr>
          <a:xfrm>
            <a:off x="756000" y="2585395"/>
            <a:ext cx="2977902" cy="197811"/>
          </a:xfrm>
          <a:prstGeom prst="rect">
            <a:avLst/>
          </a:prstGeom>
        </p:spPr>
        <p:txBody>
          <a:bodyPr lIns="0" tIns="0" rIns="0" bIns="0" rtlCol="0" anchor="t">
            <a:spAutoFit/>
          </a:bodyPr>
          <a:lstStyle/>
          <a:p>
            <a:pPr algn="ctr">
              <a:lnSpc>
                <a:spcPts val="1601"/>
              </a:lnSpc>
              <a:spcBef>
                <a:spcPct val="0"/>
              </a:spcBef>
            </a:pPr>
            <a:r>
              <a:rPr lang="en-US" sz="1323" spc="105" dirty="0" err="1">
                <a:solidFill>
                  <a:srgbClr val="000000"/>
                </a:solidFill>
                <a:latin typeface="Abril Fatface Bold"/>
              </a:rPr>
              <a:t>Servicios</a:t>
            </a:r>
            <a:r>
              <a:rPr lang="en-US" sz="1323" spc="105" dirty="0">
                <a:solidFill>
                  <a:srgbClr val="000000"/>
                </a:solidFill>
                <a:latin typeface="Abril Fatface Bold"/>
              </a:rPr>
              <a:t> </a:t>
            </a:r>
            <a:r>
              <a:rPr lang="en-US" sz="1323" spc="105" dirty="0" err="1">
                <a:solidFill>
                  <a:srgbClr val="000000"/>
                </a:solidFill>
                <a:latin typeface="Abril Fatface Bold"/>
              </a:rPr>
              <a:t>Integrales</a:t>
            </a:r>
            <a:r>
              <a:rPr lang="en-US" sz="1323" spc="105" dirty="0">
                <a:solidFill>
                  <a:srgbClr val="000000"/>
                </a:solidFill>
                <a:latin typeface="Abril Fatface Bold"/>
              </a:rPr>
              <a:t> </a:t>
            </a:r>
            <a:r>
              <a:rPr lang="en-US" sz="1323" spc="105" dirty="0" err="1">
                <a:solidFill>
                  <a:srgbClr val="000000"/>
                </a:solidFill>
                <a:latin typeface="Abril Fatface Bold"/>
              </a:rPr>
              <a:t>Inteligentes</a:t>
            </a:r>
            <a:r>
              <a:rPr lang="en-US" sz="1323" spc="105" dirty="0">
                <a:solidFill>
                  <a:srgbClr val="000000"/>
                </a:solidFill>
                <a:latin typeface="Abril Fatface Bold"/>
              </a:rPr>
              <a:t> </a:t>
            </a:r>
          </a:p>
        </p:txBody>
      </p:sp>
      <p:sp>
        <p:nvSpPr>
          <p:cNvPr id="21" name="TextBox 21"/>
          <p:cNvSpPr txBox="1"/>
          <p:nvPr/>
        </p:nvSpPr>
        <p:spPr>
          <a:xfrm>
            <a:off x="820515" y="3694939"/>
            <a:ext cx="2364432" cy="1063423"/>
          </a:xfrm>
          <a:prstGeom prst="rect">
            <a:avLst/>
          </a:prstGeom>
        </p:spPr>
        <p:txBody>
          <a:bodyPr lIns="0" tIns="0" rIns="0" bIns="0" rtlCol="0" anchor="t">
            <a:spAutoFit/>
          </a:bodyPr>
          <a:lstStyle/>
          <a:p>
            <a:pPr>
              <a:lnSpc>
                <a:spcPts val="4306"/>
              </a:lnSpc>
            </a:pPr>
            <a:r>
              <a:rPr lang="en-US" sz="2691">
                <a:solidFill>
                  <a:srgbClr val="DF783B"/>
                </a:solidFill>
                <a:latin typeface="Open Sans Bold"/>
              </a:rPr>
              <a:t>TIPS LEGALES</a:t>
            </a:r>
          </a:p>
          <a:p>
            <a:pPr>
              <a:lnSpc>
                <a:spcPts val="4306"/>
              </a:lnSpc>
            </a:pPr>
            <a:r>
              <a:rPr lang="en-US" sz="2691">
                <a:solidFill>
                  <a:srgbClr val="DF783B"/>
                </a:solidFill>
                <a:latin typeface="Open Sans Bold"/>
              </a:rPr>
              <a:t>VENEZUELA</a:t>
            </a:r>
          </a:p>
        </p:txBody>
      </p:sp>
      <p:sp>
        <p:nvSpPr>
          <p:cNvPr id="22" name="TextBox 22"/>
          <p:cNvSpPr txBox="1"/>
          <p:nvPr/>
        </p:nvSpPr>
        <p:spPr>
          <a:xfrm>
            <a:off x="820515" y="8255721"/>
            <a:ext cx="2652935" cy="1755673"/>
          </a:xfrm>
          <a:prstGeom prst="rect">
            <a:avLst/>
          </a:prstGeom>
        </p:spPr>
        <p:txBody>
          <a:bodyPr wrap="square" lIns="0" tIns="0" rIns="0" bIns="0" rtlCol="0" anchor="t">
            <a:spAutoFit/>
          </a:bodyPr>
          <a:lstStyle/>
          <a:p>
            <a:pPr>
              <a:lnSpc>
                <a:spcPts val="3506"/>
              </a:lnSpc>
            </a:pPr>
            <a:r>
              <a:rPr lang="en-US" sz="2191" dirty="0" err="1">
                <a:solidFill>
                  <a:srgbClr val="000000"/>
                </a:solidFill>
                <a:latin typeface="Open Sans Bold"/>
              </a:rPr>
              <a:t>Enero</a:t>
            </a:r>
            <a:r>
              <a:rPr lang="en-US" sz="2191" dirty="0">
                <a:solidFill>
                  <a:srgbClr val="000000"/>
                </a:solidFill>
                <a:latin typeface="Open Sans Bold"/>
              </a:rPr>
              <a:t> 2025 </a:t>
            </a:r>
          </a:p>
          <a:p>
            <a:pPr>
              <a:lnSpc>
                <a:spcPts val="3506"/>
              </a:lnSpc>
            </a:pPr>
            <a:r>
              <a:rPr lang="es-ES" sz="1000" b="1" i="0" dirty="0">
                <a:solidFill>
                  <a:srgbClr val="1C2D36"/>
                </a:solidFill>
                <a:effectLst/>
                <a:latin typeface="Montserrat" panose="00000500000000000000" pitchFamily="2" charset="0"/>
              </a:rPr>
              <a:t>Organizaciones No Gubernamentales y Sociales Sin Fines de Lucro</a:t>
            </a:r>
          </a:p>
          <a:p>
            <a:pPr>
              <a:lnSpc>
                <a:spcPts val="3506"/>
              </a:lnSpc>
            </a:pPr>
            <a:endParaRPr lang="en-US" sz="2191" dirty="0">
              <a:solidFill>
                <a:srgbClr val="000000"/>
              </a:solidFill>
              <a:latin typeface="Open Sans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067365"/>
            <a:ext cx="3794646" cy="642968"/>
          </a:xfrm>
          <a:prstGeom prst="rect">
            <a:avLst/>
          </a:prstGeom>
        </p:spPr>
      </p:pic>
      <p:sp>
        <p:nvSpPr>
          <p:cNvPr id="3" name="TextBox 3"/>
          <p:cNvSpPr txBox="1"/>
          <p:nvPr/>
        </p:nvSpPr>
        <p:spPr>
          <a:xfrm>
            <a:off x="611996" y="614683"/>
            <a:ext cx="6596795" cy="1092800"/>
          </a:xfrm>
          <a:prstGeom prst="rect">
            <a:avLst/>
          </a:prstGeom>
        </p:spPr>
        <p:txBody>
          <a:bodyPr lIns="0" tIns="0" rIns="0" bIns="0" rtlCol="0" anchor="t">
            <a:spAutoFit/>
          </a:bodyPr>
          <a:lstStyle/>
          <a:p>
            <a:pPr algn="ctr" fontAlgn="base">
              <a:lnSpc>
                <a:spcPts val="4725"/>
              </a:lnSpc>
            </a:pPr>
            <a:r>
              <a:rPr lang="es-ES" sz="1200" b="1" i="0" dirty="0">
                <a:solidFill>
                  <a:srgbClr val="1C2D36"/>
                </a:solidFill>
                <a:effectLst/>
                <a:latin typeface="Montserrat" panose="00000500000000000000" pitchFamily="2" charset="0"/>
              </a:rPr>
              <a:t>Ley de Fiscalización, Regularización, Actuación y Financiamiento de las Organizaciones No Gubernamentales y Organizaciones Sociales Sin Fines de Lucro</a:t>
            </a:r>
          </a:p>
        </p:txBody>
      </p:sp>
      <p:sp>
        <p:nvSpPr>
          <p:cNvPr id="4" name="AutoShape 4"/>
          <p:cNvSpPr/>
          <p:nvPr/>
        </p:nvSpPr>
        <p:spPr>
          <a:xfrm>
            <a:off x="627428" y="1853732"/>
            <a:ext cx="6454405" cy="0"/>
          </a:xfrm>
          <a:prstGeom prst="line">
            <a:avLst/>
          </a:prstGeom>
          <a:ln w="47625" cap="rnd">
            <a:solidFill>
              <a:srgbClr val="DF783B"/>
            </a:solidFill>
            <a:prstDash val="solid"/>
            <a:headEnd type="none" w="sm" len="sm"/>
            <a:tailEnd type="none" w="sm" len="sm"/>
          </a:ln>
        </p:spPr>
        <p:txBody>
          <a:bodyPr/>
          <a:lstStyle/>
          <a:p>
            <a:endParaRPr lang="en-US"/>
          </a:p>
        </p:txBody>
      </p:sp>
      <p:grpSp>
        <p:nvGrpSpPr>
          <p:cNvPr id="5" name="Group 5"/>
          <p:cNvGrpSpPr/>
          <p:nvPr/>
        </p:nvGrpSpPr>
        <p:grpSpPr>
          <a:xfrm>
            <a:off x="186655" y="2010743"/>
            <a:ext cx="3875897" cy="1937076"/>
            <a:chOff x="130056" y="-19192"/>
            <a:chExt cx="1784040" cy="891619"/>
          </a:xfrm>
        </p:grpSpPr>
        <p:sp>
          <p:nvSpPr>
            <p:cNvPr id="6" name="Freeform 6"/>
            <p:cNvSpPr/>
            <p:nvPr/>
          </p:nvSpPr>
          <p:spPr>
            <a:xfrm>
              <a:off x="130056" y="-19192"/>
              <a:ext cx="1784040" cy="891619"/>
            </a:xfrm>
            <a:custGeom>
              <a:avLst/>
              <a:gdLst/>
              <a:ahLst/>
              <a:cxnLst/>
              <a:rect l="l" t="t" r="r" b="b"/>
              <a:pathLst>
                <a:path w="1784040" h="891619">
                  <a:moveTo>
                    <a:pt x="0" y="0"/>
                  </a:moveTo>
                  <a:lnTo>
                    <a:pt x="1784040" y="0"/>
                  </a:lnTo>
                  <a:lnTo>
                    <a:pt x="1784040" y="891619"/>
                  </a:lnTo>
                  <a:lnTo>
                    <a:pt x="0" y="891619"/>
                  </a:lnTo>
                  <a:close/>
                </a:path>
              </a:pathLst>
            </a:custGeom>
            <a:solidFill>
              <a:srgbClr val="DF783B"/>
            </a:solidFill>
          </p:spPr>
          <p:txBody>
            <a:bodyPr/>
            <a:lstStyle/>
            <a:p>
              <a:endParaRPr lang="en-US" dirty="0"/>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99999">
            <a:off x="3771095" y="-3771095"/>
            <a:ext cx="17809" cy="7560000"/>
          </a:xfrm>
          <a:prstGeom prst="rect">
            <a:avLst/>
          </a:prstGeom>
        </p:spPr>
      </p:pic>
      <p:sp>
        <p:nvSpPr>
          <p:cNvPr id="8" name="TextBox 8"/>
          <p:cNvSpPr txBox="1"/>
          <p:nvPr/>
        </p:nvSpPr>
        <p:spPr>
          <a:xfrm>
            <a:off x="372117" y="2076652"/>
            <a:ext cx="3050411" cy="2157642"/>
          </a:xfrm>
          <a:prstGeom prst="rect">
            <a:avLst/>
          </a:prstGeom>
        </p:spPr>
        <p:txBody>
          <a:bodyPr lIns="0" tIns="0" rIns="0" bIns="0" rtlCol="0" anchor="t">
            <a:spAutoFit/>
          </a:bodyPr>
          <a:lstStyle/>
          <a:p>
            <a:pPr>
              <a:lnSpc>
                <a:spcPts val="1331"/>
              </a:lnSpc>
            </a:pPr>
            <a:r>
              <a:rPr lang="es-ES" sz="1100" b="1" i="0" dirty="0">
                <a:solidFill>
                  <a:srgbClr val="1C2D36"/>
                </a:solidFill>
                <a:effectLst/>
                <a:latin typeface="Montserrat" panose="00000500000000000000" pitchFamily="2" charset="0"/>
              </a:rPr>
              <a:t>Publicada en Gaceta Oficial Nro. 6.855 Extraordinario del 15 de noviembre de 2024, misma fecha que entr</a:t>
            </a:r>
            <a:r>
              <a:rPr lang="es-ES" sz="1100" b="1" dirty="0">
                <a:solidFill>
                  <a:srgbClr val="1C2D36"/>
                </a:solidFill>
                <a:latin typeface="Montserrat" panose="00000500000000000000" pitchFamily="2" charset="0"/>
              </a:rPr>
              <a:t>ó en vigencia,</a:t>
            </a:r>
            <a:r>
              <a:rPr lang="es-ES" sz="1100" b="1" i="0" dirty="0">
                <a:solidFill>
                  <a:srgbClr val="1C2D36"/>
                </a:solidFill>
                <a:effectLst/>
                <a:latin typeface="Montserrat" panose="00000500000000000000" pitchFamily="2" charset="0"/>
              </a:rPr>
              <a:t> esta Ley  tiene por objeto establecer el régimen de constitución, registro, funcionamiento y financiamiento de las organizaciones no gubernamentales y organizaciones sociales sin fines de lucro, como formas asociativas orientadas a la participación corresponsable de la sociedad.</a:t>
            </a:r>
            <a:br>
              <a:rPr lang="en-US" sz="1800" dirty="0">
                <a:effectLst/>
                <a:latin typeface="Aptos" panose="020B0004020202020204" pitchFamily="34" charset="0"/>
                <a:ea typeface="Times New Roman" panose="02020603050405020304" pitchFamily="18" charset="0"/>
                <a:cs typeface="Aptos" panose="020B0004020202020204" pitchFamily="34" charset="0"/>
              </a:rPr>
            </a:br>
            <a:br>
              <a:rPr lang="en-US" sz="1800" dirty="0">
                <a:effectLst/>
                <a:latin typeface="Aptos" panose="020B0004020202020204" pitchFamily="34" charset="0"/>
                <a:ea typeface="Times New Roman" panose="02020603050405020304" pitchFamily="18" charset="0"/>
                <a:cs typeface="Aptos" panose="020B0004020202020204" pitchFamily="34" charset="0"/>
              </a:rPr>
            </a:br>
            <a:endParaRPr lang="en-US" sz="1000" dirty="0">
              <a:solidFill>
                <a:schemeClr val="bg1"/>
              </a:solidFill>
              <a:latin typeface="Roboto"/>
            </a:endParaRPr>
          </a:p>
        </p:txBody>
      </p:sp>
      <p:sp>
        <p:nvSpPr>
          <p:cNvPr id="9" name="TextBox 9"/>
          <p:cNvSpPr txBox="1"/>
          <p:nvPr/>
        </p:nvSpPr>
        <p:spPr>
          <a:xfrm>
            <a:off x="611996" y="10310177"/>
            <a:ext cx="2131516" cy="151126"/>
          </a:xfrm>
          <a:prstGeom prst="rect">
            <a:avLst/>
          </a:prstGeom>
        </p:spPr>
        <p:txBody>
          <a:bodyPr lIns="0" tIns="0" rIns="0" bIns="0" rtlCol="0" anchor="t">
            <a:spAutoFit/>
          </a:bodyPr>
          <a:lstStyle/>
          <a:p>
            <a:pPr algn="ctr">
              <a:lnSpc>
                <a:spcPts val="1213"/>
              </a:lnSpc>
              <a:spcBef>
                <a:spcPct val="0"/>
              </a:spcBef>
            </a:pPr>
            <a:r>
              <a:rPr lang="en-US" sz="1003" spc="80">
                <a:solidFill>
                  <a:srgbClr val="FFFFFF"/>
                </a:solidFill>
                <a:latin typeface="League Spartan Bold"/>
              </a:rPr>
              <a:t>TIPS LEGALES - DEJURIS.NET</a:t>
            </a:r>
          </a:p>
        </p:txBody>
      </p:sp>
      <p:sp>
        <p:nvSpPr>
          <p:cNvPr id="10" name="TextBox 10"/>
          <p:cNvSpPr txBox="1"/>
          <p:nvPr/>
        </p:nvSpPr>
        <p:spPr>
          <a:xfrm>
            <a:off x="3891963" y="10038790"/>
            <a:ext cx="3368260" cy="581906"/>
          </a:xfrm>
          <a:prstGeom prst="rect">
            <a:avLst/>
          </a:prstGeom>
        </p:spPr>
        <p:txBody>
          <a:bodyPr lIns="0" tIns="0" rIns="0" bIns="0" rtlCol="0" anchor="t">
            <a:spAutoFit/>
          </a:bodyPr>
          <a:lstStyle/>
          <a:p>
            <a:pPr>
              <a:lnSpc>
                <a:spcPts val="921"/>
              </a:lnSpc>
            </a:pPr>
            <a:r>
              <a:rPr lang="en-US" sz="561">
                <a:solidFill>
                  <a:srgbClr val="363636"/>
                </a:solidFill>
                <a:latin typeface="Roboto"/>
              </a:rPr>
              <a:t>Este comunicado no tiene el propósito de asesorar a los destinatarios de este, solo tiene carácter informativo. bajo ninguna circunstancia el contenido de esta comunicación podrá ser considerado como una sugerencia, recomendación o consejo profesional; por lo tanto, no asumimos la responsabilidad alguna por cualquier perdida, directa o indirecta, que pudiere resultar del uso de este documento o de su contenido.</a:t>
            </a:r>
          </a:p>
        </p:txBody>
      </p:sp>
      <p:sp>
        <p:nvSpPr>
          <p:cNvPr id="11" name="TextBox 11"/>
          <p:cNvSpPr txBox="1"/>
          <p:nvPr/>
        </p:nvSpPr>
        <p:spPr>
          <a:xfrm>
            <a:off x="448428" y="3933431"/>
            <a:ext cx="3109683" cy="6278642"/>
          </a:xfrm>
          <a:prstGeom prst="rect">
            <a:avLst/>
          </a:prstGeom>
        </p:spPr>
        <p:txBody>
          <a:bodyPr lIns="0" tIns="0" rIns="0" bIns="0" rtlCol="0" anchor="t">
            <a:spAutoFit/>
          </a:bodyPr>
          <a:lstStyle/>
          <a:p>
            <a:pPr marL="171450" indent="-171450">
              <a:buFont typeface="Arial" panose="020B0604020202020204" pitchFamily="34" charset="0"/>
              <a:buChar char="•"/>
            </a:pPr>
            <a:endParaRPr lang="es-ES" sz="1100" b="0" i="0" dirty="0">
              <a:effectLst/>
              <a:latin typeface="Montserrat" panose="00000500000000000000" pitchFamily="2" charset="0"/>
            </a:endParaRPr>
          </a:p>
          <a:p>
            <a:pPr marL="171450" indent="-171450">
              <a:buFont typeface="Arial" panose="020B0604020202020204" pitchFamily="34" charset="0"/>
              <a:buChar char="•"/>
            </a:pPr>
            <a:r>
              <a:rPr lang="es-ES" sz="1100" b="0" i="0" dirty="0">
                <a:effectLst/>
                <a:latin typeface="Montserrat" panose="00000500000000000000" pitchFamily="2" charset="0"/>
              </a:rPr>
              <a:t>Aplica a las organizaciones no gubernamentales y organizaciones sociales sin fines de lucro de carácter privado, independientemente de su denominación, que hayan sido constituidas o ejerzan sus actividades en o desde el territorio de la República Bolivariana de Venezuela. </a:t>
            </a:r>
            <a:r>
              <a:rPr lang="es-ES" sz="1100" b="1" i="0" u="sng" dirty="0">
                <a:effectLst/>
                <a:latin typeface="Montserrat" panose="00000500000000000000" pitchFamily="2" charset="0"/>
              </a:rPr>
              <a:t>Exceptuadas las reguladas por Ley especial.</a:t>
            </a:r>
          </a:p>
          <a:p>
            <a:pPr marL="171450" indent="-171450">
              <a:buFont typeface="Arial" panose="020B0604020202020204" pitchFamily="34" charset="0"/>
              <a:buChar char="•"/>
            </a:pPr>
            <a:endParaRPr lang="es-ES" sz="1100" b="0" i="0" dirty="0">
              <a:effectLst/>
              <a:latin typeface="Montserrat" panose="00000500000000000000" pitchFamily="2" charset="0"/>
            </a:endParaRPr>
          </a:p>
          <a:p>
            <a:pPr marL="171450" indent="-171450">
              <a:buFont typeface="Arial" panose="020B0604020202020204" pitchFamily="34" charset="0"/>
              <a:buChar char="•"/>
            </a:pPr>
            <a:r>
              <a:rPr lang="es-ES" sz="1100" b="0" i="0" dirty="0">
                <a:effectLst/>
                <a:latin typeface="Montserrat" panose="00000500000000000000" pitchFamily="2" charset="0"/>
              </a:rPr>
              <a:t>El SAREN es el órgano competente para otorgar personalidad jurídica a las organizaciones no gubernamentales y organizaciones sociales sin fines de lucro, así como para el registro de los actos relacionados con su funcionamiento, en aplicación de las disposiciones del Código Civil, la legislación en materia de registro público y esta Ley. </a:t>
            </a:r>
          </a:p>
          <a:p>
            <a:pPr marL="171450" indent="-171450">
              <a:buFont typeface="Arial" panose="020B0604020202020204" pitchFamily="34" charset="0"/>
              <a:buChar char="•"/>
            </a:pPr>
            <a:endParaRPr lang="es-ES" sz="1100" dirty="0">
              <a:latin typeface="Montserrat" panose="00000500000000000000" pitchFamily="2" charset="0"/>
            </a:endParaRPr>
          </a:p>
          <a:p>
            <a:pPr marL="171450" indent="-171450">
              <a:buFont typeface="Arial" panose="020B0604020202020204" pitchFamily="34" charset="0"/>
              <a:buChar char="•"/>
            </a:pPr>
            <a:r>
              <a:rPr lang="es-ES" sz="1100" b="0" i="0" dirty="0">
                <a:effectLst/>
                <a:latin typeface="Montserrat" panose="00000500000000000000" pitchFamily="2" charset="0"/>
              </a:rPr>
              <a:t>No procederá el registro de organizaciones no gubernamentales y organizaciones sociales sin fines de lucro cuyo objeto y fines: Promuevan el fascismo, la intolerancia o el odio por motivos raciales, étnicos, religiosos, políticos, sociales, ideológicos, de género, por orientación sexual, identidad de género, expresión de género o de cualquier otra naturaleza que constituya incitación a la discriminación y la violencia. Resulten contrarios a una disposición expresa de la Constitución de la República Bolivariana de Venezuela o la ley.</a:t>
            </a:r>
          </a:p>
          <a:p>
            <a:pPr marL="171450" indent="-171450" algn="just">
              <a:buFont typeface="Arial" panose="020B0604020202020204" pitchFamily="34" charset="0"/>
              <a:buChar char="•"/>
            </a:pPr>
            <a:endParaRPr lang="es-ES" sz="1200" b="0" i="0" dirty="0">
              <a:solidFill>
                <a:srgbClr val="1C2D36"/>
              </a:solidFill>
              <a:effectLst/>
              <a:latin typeface="Montserrat" panose="00000500000000000000" pitchFamily="2" charset="0"/>
            </a:endParaRPr>
          </a:p>
        </p:txBody>
      </p:sp>
      <p:sp>
        <p:nvSpPr>
          <p:cNvPr id="18" name="CuadroTexto 17">
            <a:extLst>
              <a:ext uri="{FF2B5EF4-FFF2-40B4-BE49-F238E27FC236}">
                <a16:creationId xmlns:a16="http://schemas.microsoft.com/office/drawing/2014/main" id="{9282E8B0-E256-25B3-8D3C-0F1A66D85B48}"/>
              </a:ext>
            </a:extLst>
          </p:cNvPr>
          <p:cNvSpPr txBox="1"/>
          <p:nvPr/>
        </p:nvSpPr>
        <p:spPr>
          <a:xfrm>
            <a:off x="4194580" y="1925095"/>
            <a:ext cx="3175265" cy="8186857"/>
          </a:xfrm>
          <a:prstGeom prst="rect">
            <a:avLst/>
          </a:prstGeom>
          <a:noFill/>
        </p:spPr>
        <p:txBody>
          <a:bodyPr wrap="square">
            <a:spAutoFit/>
          </a:bodyPr>
          <a:lstStyle/>
          <a:p>
            <a:pPr marL="285750" indent="-285750" fontAlgn="base">
              <a:buFont typeface="Arial" panose="020B0604020202020204" pitchFamily="34" charset="0"/>
              <a:buChar char="•"/>
            </a:pPr>
            <a:r>
              <a:rPr lang="es-ES" sz="1100" b="0" i="0" dirty="0">
                <a:solidFill>
                  <a:srgbClr val="1C2D36"/>
                </a:solidFill>
                <a:effectLst/>
                <a:latin typeface="Montserrat" panose="00000500000000000000" pitchFamily="2" charset="0"/>
              </a:rPr>
              <a:t>Las organizaciones no gubernamentales y las organizaciones sociales sin fines de lucro podrán constituirse bajo cualquier modalidad o denominación de carácter lícito. Sin embargo, para obtener personalidad jurídica deberán constituirse bajo las formas de asociaciones, corporaciones, sociedades civiles o fundaciones lícitas de carácter privado, previstas en el Código Civil.</a:t>
            </a:r>
            <a:endParaRPr lang="es-ES" sz="1100" dirty="0">
              <a:solidFill>
                <a:srgbClr val="1C2D36"/>
              </a:solidFill>
              <a:latin typeface="Montserrat" panose="00000500000000000000" pitchFamily="2" charset="0"/>
            </a:endParaRPr>
          </a:p>
          <a:p>
            <a:pPr marL="285750" indent="-285750" fontAlgn="base">
              <a:buFont typeface="Arial" panose="020B0604020202020204" pitchFamily="34" charset="0"/>
              <a:buChar char="•"/>
            </a:pPr>
            <a:endParaRPr lang="es-ES" sz="1100" b="0" i="0" dirty="0">
              <a:solidFill>
                <a:srgbClr val="1C2D36"/>
              </a:solidFill>
              <a:effectLst/>
              <a:latin typeface="Montserrat" panose="00000500000000000000" pitchFamily="2" charset="0"/>
            </a:endParaRPr>
          </a:p>
          <a:p>
            <a:pPr marL="285750" indent="-285750" fontAlgn="base">
              <a:buFont typeface="Arial" panose="020B0604020202020204" pitchFamily="34" charset="0"/>
              <a:buChar char="•"/>
            </a:pPr>
            <a:r>
              <a:rPr lang="es-ES" sz="1100" b="0" i="0" dirty="0">
                <a:solidFill>
                  <a:srgbClr val="1C2D36"/>
                </a:solidFill>
                <a:effectLst/>
                <a:latin typeface="Montserrat" panose="00000500000000000000" pitchFamily="2" charset="0"/>
              </a:rPr>
              <a:t>Solo las personas naturales o jurídicas con capacidad civil para contratar y obligarse podrán registrar una organización no gubernamental u organización social sin fines de lucro, de conformidad con la ley.</a:t>
            </a:r>
          </a:p>
          <a:p>
            <a:pPr marL="285750" indent="-285750" fontAlgn="base">
              <a:buFont typeface="Arial" panose="020B0604020202020204" pitchFamily="34" charset="0"/>
              <a:buChar char="•"/>
            </a:pPr>
            <a:endParaRPr lang="es-ES" sz="1100" dirty="0">
              <a:solidFill>
                <a:srgbClr val="1C2D36"/>
              </a:solidFill>
              <a:latin typeface="Montserrat" panose="00000500000000000000" pitchFamily="2" charset="0"/>
            </a:endParaRPr>
          </a:p>
          <a:p>
            <a:pPr marL="285750" indent="-285750" fontAlgn="base">
              <a:buFont typeface="Arial" panose="020B0604020202020204" pitchFamily="34" charset="0"/>
              <a:buChar char="•"/>
            </a:pPr>
            <a:r>
              <a:rPr lang="es-ES" sz="1100" b="0" i="0" dirty="0">
                <a:solidFill>
                  <a:srgbClr val="1C2D36"/>
                </a:solidFill>
                <a:effectLst/>
                <a:latin typeface="Montserrat" panose="00000500000000000000" pitchFamily="2" charset="0"/>
              </a:rPr>
              <a:t>Para obtener personalidad jurídica, los representantes de la organización no gubernamental u organización social sin fines de lucro deberán presentar ante el órgano competente en materia de registro público el acta constitutiva estatutaria de la organización, acompañada de copia de la cédula de identidad y del registro de información fiscal de cada uno de las personas que forman parte de la organización, previa verificación de la disponibilidad de la denominación prevista para la organización.</a:t>
            </a:r>
          </a:p>
          <a:p>
            <a:pPr marL="285750" indent="-285750" fontAlgn="base">
              <a:buFont typeface="Arial" panose="020B0604020202020204" pitchFamily="34" charset="0"/>
              <a:buChar char="•"/>
            </a:pPr>
            <a:endParaRPr lang="es-ES" sz="1100" dirty="0">
              <a:solidFill>
                <a:srgbClr val="1C2D36"/>
              </a:solidFill>
              <a:latin typeface="Montserrat" panose="00000500000000000000" pitchFamily="2" charset="0"/>
            </a:endParaRPr>
          </a:p>
          <a:p>
            <a:pPr marL="285750" indent="-285750" fontAlgn="base">
              <a:buFont typeface="Arial" panose="020B0604020202020204" pitchFamily="34" charset="0"/>
              <a:buChar char="•"/>
            </a:pPr>
            <a:r>
              <a:rPr lang="es-ES" sz="1100" b="0" i="0" dirty="0">
                <a:solidFill>
                  <a:srgbClr val="1C2D36"/>
                </a:solidFill>
                <a:effectLst/>
                <a:latin typeface="Montserrat" panose="00000500000000000000" pitchFamily="2" charset="0"/>
              </a:rPr>
              <a:t>El SAREN es el órgano competente para otorgar personalidad jurídica a las organizaciones no gubernamentales y organizaciones sociales sin fines de lucro, así como para el registro de los actos relacionados con su funcionamiento, en aplicación de las disposiciones del Código Civil, la legislación en materia de registro público y esta Ley.</a:t>
            </a:r>
          </a:p>
          <a:p>
            <a:pPr marL="285750" indent="-285750" fontAlgn="base">
              <a:buFont typeface="Arial" panose="020B0604020202020204" pitchFamily="34" charset="0"/>
              <a:buChar char="•"/>
            </a:pPr>
            <a:endParaRPr lang="es-ES" sz="1000" dirty="0">
              <a:solidFill>
                <a:srgbClr val="1C2D36"/>
              </a:solidFill>
              <a:latin typeface="Montserrat" panose="00000500000000000000" pitchFamily="2" charset="0"/>
            </a:endParaRPr>
          </a:p>
          <a:p>
            <a:pPr marL="285750" indent="-285750" fontAlgn="base">
              <a:buFont typeface="Arial" panose="020B0604020202020204" pitchFamily="34" charset="0"/>
              <a:buChar char="•"/>
            </a:pPr>
            <a:endParaRPr lang="es-ES" sz="1000" b="0" i="0" dirty="0">
              <a:solidFill>
                <a:srgbClr val="1C2D36"/>
              </a:solidFill>
              <a:effectLst/>
              <a:latin typeface="Montserrat" panose="00000500000000000000" pitchFamily="2" charset="0"/>
            </a:endParaRPr>
          </a:p>
          <a:p>
            <a:pPr marL="285750" indent="-285750" fontAlgn="base">
              <a:buFont typeface="Arial" panose="020B0604020202020204" pitchFamily="34" charset="0"/>
              <a:buChar char="•"/>
            </a:pPr>
            <a:endParaRPr lang="es-ES" sz="1100" b="0" i="0" dirty="0">
              <a:solidFill>
                <a:srgbClr val="1C2D36"/>
              </a:solidFill>
              <a:effectLst/>
              <a:latin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690C2-4F1C-630D-055B-02490286FC1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71B0E04A-3709-0912-04E8-CEC4E98AED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0067365"/>
            <a:ext cx="3794646" cy="642968"/>
          </a:xfrm>
          <a:prstGeom prst="rect">
            <a:avLst/>
          </a:prstGeom>
        </p:spPr>
      </p:pic>
      <p:sp>
        <p:nvSpPr>
          <p:cNvPr id="3" name="TextBox 3">
            <a:extLst>
              <a:ext uri="{FF2B5EF4-FFF2-40B4-BE49-F238E27FC236}">
                <a16:creationId xmlns:a16="http://schemas.microsoft.com/office/drawing/2014/main" id="{AEEADC92-FC5E-A927-2CA4-B6C4100835CB}"/>
              </a:ext>
            </a:extLst>
          </p:cNvPr>
          <p:cNvSpPr txBox="1"/>
          <p:nvPr/>
        </p:nvSpPr>
        <p:spPr>
          <a:xfrm>
            <a:off x="611996" y="614683"/>
            <a:ext cx="6596795" cy="452560"/>
          </a:xfrm>
          <a:prstGeom prst="rect">
            <a:avLst/>
          </a:prstGeom>
        </p:spPr>
        <p:txBody>
          <a:bodyPr lIns="0" tIns="0" rIns="0" bIns="0" rtlCol="0" anchor="t">
            <a:spAutoFit/>
          </a:bodyPr>
          <a:lstStyle/>
          <a:p>
            <a:pPr>
              <a:lnSpc>
                <a:spcPts val="1728"/>
              </a:lnSpc>
            </a:pPr>
            <a:r>
              <a:rPr lang="en-US" sz="2000" b="1" dirty="0">
                <a:effectLst/>
                <a:latin typeface="Aptos" panose="020B0004020202020204" pitchFamily="34" charset="0"/>
                <a:ea typeface="Times New Roman" panose="02020603050405020304" pitchFamily="18" charset="0"/>
                <a:cs typeface="Aptos" panose="020B0004020202020204" pitchFamily="34" charset="0"/>
              </a:rPr>
              <a:t>Ley de </a:t>
            </a:r>
            <a:r>
              <a:rPr lang="en-US" sz="2000" b="1" dirty="0" err="1">
                <a:effectLst/>
                <a:latin typeface="Aptos" panose="020B0004020202020204" pitchFamily="34" charset="0"/>
                <a:ea typeface="Times New Roman" panose="02020603050405020304" pitchFamily="18" charset="0"/>
                <a:cs typeface="Aptos" panose="020B0004020202020204" pitchFamily="34" charset="0"/>
              </a:rPr>
              <a:t>Transparencia</a:t>
            </a:r>
            <a:r>
              <a:rPr lang="en-US" sz="2000" b="1" dirty="0">
                <a:effectLst/>
                <a:latin typeface="Aptos" panose="020B0004020202020204" pitchFamily="34" charset="0"/>
                <a:ea typeface="Times New Roman" panose="02020603050405020304" pitchFamily="18" charset="0"/>
                <a:cs typeface="Aptos" panose="020B0004020202020204" pitchFamily="34" charset="0"/>
              </a:rPr>
              <a:t> </a:t>
            </a:r>
            <a:r>
              <a:rPr lang="en-US" sz="2000" b="1" dirty="0" err="1">
                <a:effectLst/>
                <a:latin typeface="Aptos" panose="020B0004020202020204" pitchFamily="34" charset="0"/>
                <a:ea typeface="Times New Roman" panose="02020603050405020304" pitchFamily="18" charset="0"/>
                <a:cs typeface="Aptos" panose="020B0004020202020204" pitchFamily="34" charset="0"/>
              </a:rPr>
              <a:t>Corporativa</a:t>
            </a:r>
            <a:r>
              <a:rPr lang="en-US" sz="2000" b="1" dirty="0">
                <a:effectLst/>
                <a:latin typeface="Aptos" panose="020B0004020202020204" pitchFamily="34" charset="0"/>
                <a:ea typeface="Times New Roman" panose="02020603050405020304" pitchFamily="18" charset="0"/>
                <a:cs typeface="Aptos" panose="020B0004020202020204" pitchFamily="34" charset="0"/>
              </a:rPr>
              <a:t> (Corporate Transparency Act, CTA)</a:t>
            </a:r>
          </a:p>
        </p:txBody>
      </p:sp>
      <p:sp>
        <p:nvSpPr>
          <p:cNvPr id="4" name="AutoShape 4">
            <a:extLst>
              <a:ext uri="{FF2B5EF4-FFF2-40B4-BE49-F238E27FC236}">
                <a16:creationId xmlns:a16="http://schemas.microsoft.com/office/drawing/2014/main" id="{E1F8A293-3FBD-B2EE-1A1F-F966DE018944}"/>
              </a:ext>
            </a:extLst>
          </p:cNvPr>
          <p:cNvSpPr/>
          <p:nvPr/>
        </p:nvSpPr>
        <p:spPr>
          <a:xfrm>
            <a:off x="627428" y="1853732"/>
            <a:ext cx="6454405" cy="0"/>
          </a:xfrm>
          <a:prstGeom prst="line">
            <a:avLst/>
          </a:prstGeom>
          <a:ln w="47625" cap="rnd">
            <a:solidFill>
              <a:srgbClr val="DF783B"/>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09F015B5-CF0B-43AB-C6F9-7EAE8C14905B}"/>
              </a:ext>
            </a:extLst>
          </p:cNvPr>
          <p:cNvGrpSpPr/>
          <p:nvPr/>
        </p:nvGrpSpPr>
        <p:grpSpPr>
          <a:xfrm>
            <a:off x="186655" y="2010743"/>
            <a:ext cx="3875897" cy="1937076"/>
            <a:chOff x="130056" y="-19192"/>
            <a:chExt cx="1784040" cy="891619"/>
          </a:xfrm>
        </p:grpSpPr>
        <p:sp>
          <p:nvSpPr>
            <p:cNvPr id="6" name="Freeform 6">
              <a:extLst>
                <a:ext uri="{FF2B5EF4-FFF2-40B4-BE49-F238E27FC236}">
                  <a16:creationId xmlns:a16="http://schemas.microsoft.com/office/drawing/2014/main" id="{80391B31-BF51-195D-A300-FA26BC5D1495}"/>
                </a:ext>
              </a:extLst>
            </p:cNvPr>
            <p:cNvSpPr/>
            <p:nvPr/>
          </p:nvSpPr>
          <p:spPr>
            <a:xfrm>
              <a:off x="130056" y="-19192"/>
              <a:ext cx="1784040" cy="891619"/>
            </a:xfrm>
            <a:custGeom>
              <a:avLst/>
              <a:gdLst/>
              <a:ahLst/>
              <a:cxnLst/>
              <a:rect l="l" t="t" r="r" b="b"/>
              <a:pathLst>
                <a:path w="1784040" h="891619">
                  <a:moveTo>
                    <a:pt x="0" y="0"/>
                  </a:moveTo>
                  <a:lnTo>
                    <a:pt x="1784040" y="0"/>
                  </a:lnTo>
                  <a:lnTo>
                    <a:pt x="1784040" y="891619"/>
                  </a:lnTo>
                  <a:lnTo>
                    <a:pt x="0" y="891619"/>
                  </a:lnTo>
                  <a:close/>
                </a:path>
              </a:pathLst>
            </a:custGeom>
            <a:solidFill>
              <a:srgbClr val="DF783B"/>
            </a:solidFill>
          </p:spPr>
          <p:txBody>
            <a:bodyPr/>
            <a:lstStyle/>
            <a:p>
              <a:endParaRPr lang="en-US" dirty="0"/>
            </a:p>
          </p:txBody>
        </p:sp>
      </p:grpSp>
      <p:pic>
        <p:nvPicPr>
          <p:cNvPr id="7" name="Picture 7">
            <a:extLst>
              <a:ext uri="{FF2B5EF4-FFF2-40B4-BE49-F238E27FC236}">
                <a16:creationId xmlns:a16="http://schemas.microsoft.com/office/drawing/2014/main" id="{56DD6C3C-0069-34A2-3BEE-C55F08834A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399999">
            <a:off x="3771095" y="-3771095"/>
            <a:ext cx="17809" cy="7560000"/>
          </a:xfrm>
          <a:prstGeom prst="rect">
            <a:avLst/>
          </a:prstGeom>
        </p:spPr>
      </p:pic>
      <p:sp>
        <p:nvSpPr>
          <p:cNvPr id="8" name="TextBox 8">
            <a:extLst>
              <a:ext uri="{FF2B5EF4-FFF2-40B4-BE49-F238E27FC236}">
                <a16:creationId xmlns:a16="http://schemas.microsoft.com/office/drawing/2014/main" id="{ADD0232C-737C-DD59-923C-42E957912E99}"/>
              </a:ext>
            </a:extLst>
          </p:cNvPr>
          <p:cNvSpPr txBox="1"/>
          <p:nvPr/>
        </p:nvSpPr>
        <p:spPr>
          <a:xfrm>
            <a:off x="372117" y="2076652"/>
            <a:ext cx="3050411" cy="2003754"/>
          </a:xfrm>
          <a:prstGeom prst="rect">
            <a:avLst/>
          </a:prstGeom>
        </p:spPr>
        <p:txBody>
          <a:bodyPr lIns="0" tIns="0" rIns="0" bIns="0" rtlCol="0" anchor="t">
            <a:spAutoFit/>
          </a:bodyPr>
          <a:lstStyle/>
          <a:p>
            <a:pPr marL="171450" indent="-171450" algn="just" fontAlgn="base">
              <a:buFont typeface="Arial" panose="020B0604020202020204" pitchFamily="34" charset="0"/>
              <a:buChar char="•"/>
            </a:pPr>
            <a:r>
              <a:rPr lang="es-ES" sz="1000" b="1" i="0" dirty="0">
                <a:solidFill>
                  <a:srgbClr val="1C2D36"/>
                </a:solidFill>
                <a:effectLst/>
                <a:latin typeface="Montserrat" panose="00000500000000000000" pitchFamily="2" charset="0"/>
              </a:rPr>
              <a:t>La Ley prevé multas: En Bs. entre 100 y 10.000 veces el tipo de cambio oficial de la moneda de mayor valor publicado por el BCV. </a:t>
            </a:r>
          </a:p>
          <a:p>
            <a:pPr marL="171450" indent="-171450" algn="just" fontAlgn="base">
              <a:buFont typeface="Arial" panose="020B0604020202020204" pitchFamily="34" charset="0"/>
              <a:buChar char="•"/>
            </a:pPr>
            <a:r>
              <a:rPr lang="es-ES" sz="1000" b="1" i="0" dirty="0">
                <a:solidFill>
                  <a:srgbClr val="1C2D36"/>
                </a:solidFill>
                <a:effectLst/>
                <a:latin typeface="Montserrat" panose="00000500000000000000" pitchFamily="2" charset="0"/>
              </a:rPr>
              <a:t>En caso que el ilícito esté relacionado con el deber de notificar donaciones recibidas, el mismo será sancionado con la imposición de una multa equivalente al doble de la cantidad percibida, sin menoscabo de las responsabilidades civiles y penales a las que pueda haber lugar</a:t>
            </a:r>
          </a:p>
          <a:p>
            <a:pPr>
              <a:lnSpc>
                <a:spcPts val="1331"/>
              </a:lnSpc>
            </a:pPr>
            <a:endParaRPr lang="en-US" sz="1000" dirty="0">
              <a:solidFill>
                <a:schemeClr val="bg1"/>
              </a:solidFill>
              <a:latin typeface="Roboto"/>
            </a:endParaRPr>
          </a:p>
        </p:txBody>
      </p:sp>
      <p:sp>
        <p:nvSpPr>
          <p:cNvPr id="9" name="TextBox 9">
            <a:extLst>
              <a:ext uri="{FF2B5EF4-FFF2-40B4-BE49-F238E27FC236}">
                <a16:creationId xmlns:a16="http://schemas.microsoft.com/office/drawing/2014/main" id="{9449BADC-83FD-608C-D177-B5C4951DC13D}"/>
              </a:ext>
            </a:extLst>
          </p:cNvPr>
          <p:cNvSpPr txBox="1"/>
          <p:nvPr/>
        </p:nvSpPr>
        <p:spPr>
          <a:xfrm>
            <a:off x="611996" y="10310177"/>
            <a:ext cx="2131516" cy="151126"/>
          </a:xfrm>
          <a:prstGeom prst="rect">
            <a:avLst/>
          </a:prstGeom>
        </p:spPr>
        <p:txBody>
          <a:bodyPr lIns="0" tIns="0" rIns="0" bIns="0" rtlCol="0" anchor="t">
            <a:spAutoFit/>
          </a:bodyPr>
          <a:lstStyle/>
          <a:p>
            <a:pPr algn="ctr">
              <a:lnSpc>
                <a:spcPts val="1213"/>
              </a:lnSpc>
              <a:spcBef>
                <a:spcPct val="0"/>
              </a:spcBef>
            </a:pPr>
            <a:r>
              <a:rPr lang="en-US" sz="1003" spc="80">
                <a:solidFill>
                  <a:srgbClr val="FFFFFF"/>
                </a:solidFill>
                <a:latin typeface="League Spartan Bold"/>
              </a:rPr>
              <a:t>TIPS LEGALES - DEJURIS.NET</a:t>
            </a:r>
          </a:p>
        </p:txBody>
      </p:sp>
      <p:sp>
        <p:nvSpPr>
          <p:cNvPr id="10" name="TextBox 10">
            <a:extLst>
              <a:ext uri="{FF2B5EF4-FFF2-40B4-BE49-F238E27FC236}">
                <a16:creationId xmlns:a16="http://schemas.microsoft.com/office/drawing/2014/main" id="{F55BB9D0-CE01-A062-CD6E-26B1492BFDE9}"/>
              </a:ext>
            </a:extLst>
          </p:cNvPr>
          <p:cNvSpPr txBox="1"/>
          <p:nvPr/>
        </p:nvSpPr>
        <p:spPr>
          <a:xfrm>
            <a:off x="3891963" y="10038790"/>
            <a:ext cx="3368260" cy="581906"/>
          </a:xfrm>
          <a:prstGeom prst="rect">
            <a:avLst/>
          </a:prstGeom>
        </p:spPr>
        <p:txBody>
          <a:bodyPr lIns="0" tIns="0" rIns="0" bIns="0" rtlCol="0" anchor="t">
            <a:spAutoFit/>
          </a:bodyPr>
          <a:lstStyle/>
          <a:p>
            <a:pPr>
              <a:lnSpc>
                <a:spcPts val="921"/>
              </a:lnSpc>
            </a:pPr>
            <a:r>
              <a:rPr lang="en-US" sz="561">
                <a:solidFill>
                  <a:srgbClr val="363636"/>
                </a:solidFill>
                <a:latin typeface="Roboto"/>
              </a:rPr>
              <a:t>Este comunicado no tiene el propósito de asesorar a los destinatarios de este, solo tiene carácter informativo. bajo ninguna circunstancia el contenido de esta comunicación podrá ser considerado como una sugerencia, recomendación o consejo profesional; por lo tanto, no asumimos la responsabilidad alguna por cualquier perdida, directa o indirecta, que pudiere resultar del uso de este documento o de su contenido.</a:t>
            </a:r>
          </a:p>
        </p:txBody>
      </p:sp>
      <p:sp>
        <p:nvSpPr>
          <p:cNvPr id="11" name="TextBox 11">
            <a:extLst>
              <a:ext uri="{FF2B5EF4-FFF2-40B4-BE49-F238E27FC236}">
                <a16:creationId xmlns:a16="http://schemas.microsoft.com/office/drawing/2014/main" id="{3533621A-F96A-9CD3-BADE-7CE274E20ECC}"/>
              </a:ext>
            </a:extLst>
          </p:cNvPr>
          <p:cNvSpPr txBox="1"/>
          <p:nvPr/>
        </p:nvSpPr>
        <p:spPr>
          <a:xfrm>
            <a:off x="448428" y="3933431"/>
            <a:ext cx="3109683" cy="5824671"/>
          </a:xfrm>
          <a:prstGeom prst="rect">
            <a:avLst/>
          </a:prstGeom>
        </p:spPr>
        <p:txBody>
          <a:bodyPr lIns="0" tIns="0" rIns="0" bIns="0" rtlCol="0" anchor="t">
            <a:spAutoFit/>
          </a:bodyPr>
          <a:lstStyle/>
          <a:p>
            <a:pPr algn="just"/>
            <a:endParaRPr lang="es-ES" sz="1200" dirty="0">
              <a:effectLst/>
              <a:latin typeface="Aptos" panose="020B0004020202020204" pitchFamily="34" charset="0"/>
              <a:ea typeface="Times New Roman" panose="02020603050405020304" pitchFamily="18" charset="0"/>
              <a:cs typeface="Aptos" panose="020B0004020202020204" pitchFamily="34" charset="0"/>
            </a:endParaRPr>
          </a:p>
          <a:p>
            <a:pPr marL="171450" indent="-171450">
              <a:buFont typeface="Arial" panose="020B0604020202020204" pitchFamily="34" charset="0"/>
              <a:buChar char="•"/>
            </a:pPr>
            <a:r>
              <a:rPr lang="es-ES" sz="1100" dirty="0">
                <a:effectLst/>
                <a:latin typeface="Montserrat" panose="00000500000000000000" pitchFamily="2" charset="0"/>
                <a:ea typeface="Times New Roman" panose="02020603050405020304" pitchFamily="18" charset="0"/>
                <a:cs typeface="Aptos" panose="020B0004020202020204" pitchFamily="34" charset="0"/>
              </a:rPr>
              <a:t>Se deroga </a:t>
            </a:r>
            <a:r>
              <a:rPr lang="es-ES" sz="1100" dirty="0">
                <a:latin typeface="Montserrat" panose="00000500000000000000" pitchFamily="2" charset="0"/>
                <a:ea typeface="Times New Roman" panose="02020603050405020304" pitchFamily="18" charset="0"/>
                <a:cs typeface="Aptos" panose="020B0004020202020204" pitchFamily="34" charset="0"/>
              </a:rPr>
              <a:t>la potestad y atribución de los Registros Civiles previsto en el art</a:t>
            </a:r>
            <a:r>
              <a:rPr lang="es-ES" sz="1100" dirty="0">
                <a:effectLst/>
                <a:latin typeface="Montserrat" panose="00000500000000000000" pitchFamily="2" charset="0"/>
                <a:ea typeface="Times New Roman" panose="02020603050405020304" pitchFamily="18" charset="0"/>
                <a:cs typeface="Aptos" panose="020B0004020202020204" pitchFamily="34" charset="0"/>
              </a:rPr>
              <a:t>ículo 67 de la Ley de Registros y Notarías Pública que le establecía al Registro Principal, la potestad y obligación de, a través de una sección registral, inscribir los actos de constitución, modificación, prórroga y extinción de las sociedades civiles, asociaciones, fundaciones y corporaciones de carácter privado, exceptuando las cooperativas.</a:t>
            </a:r>
          </a:p>
          <a:p>
            <a:pPr marL="171450" indent="-171450">
              <a:buFont typeface="Arial" panose="020B0604020202020204" pitchFamily="34" charset="0"/>
              <a:buChar char="•"/>
            </a:pPr>
            <a:r>
              <a:rPr lang="es-ES" sz="1100" dirty="0">
                <a:effectLst/>
                <a:latin typeface="Montserrat" panose="00000500000000000000" pitchFamily="2" charset="0"/>
                <a:ea typeface="Times New Roman" panose="02020603050405020304" pitchFamily="18" charset="0"/>
                <a:cs typeface="Aptos" panose="020B0004020202020204" pitchFamily="34" charset="0"/>
              </a:rPr>
              <a:t> </a:t>
            </a:r>
          </a:p>
          <a:p>
            <a:pPr marL="171450" indent="-171450">
              <a:buFont typeface="Arial" panose="020B0604020202020204" pitchFamily="34" charset="0"/>
              <a:buChar char="•"/>
            </a:pPr>
            <a:r>
              <a:rPr lang="es-ES" sz="1100" dirty="0">
                <a:effectLst/>
                <a:latin typeface="Montserrat" panose="00000500000000000000" pitchFamily="2" charset="0"/>
                <a:ea typeface="Times New Roman" panose="02020603050405020304" pitchFamily="18" charset="0"/>
                <a:cs typeface="Aptos" panose="020B0004020202020204" pitchFamily="34" charset="0"/>
              </a:rPr>
              <a:t>Esta potestad está ahora en manos de </a:t>
            </a:r>
            <a:r>
              <a:rPr lang="es-ES" sz="1100" b="0" i="0" u="none" strike="noStrike" baseline="0" dirty="0">
                <a:latin typeface="Montserrat" panose="00000500000000000000" pitchFamily="2" charset="0"/>
              </a:rPr>
              <a:t>El Ministerio del Poder Popular con competencia en materia de justicia deberá constituir y mantener un Registro Nacional de Organizaciones No Gubernamentales y Organizaciones Sociales Sin Fines de Lucro, que contendrá un asiento sistematizado y actualizado de la información relativa a la constitución, funcionamiento, financiamiento y modificación de estas </a:t>
            </a:r>
            <a:r>
              <a:rPr lang="en-US" sz="1100" b="0" i="0" u="none" strike="noStrike" baseline="0" dirty="0" err="1">
                <a:latin typeface="Montserrat" panose="00000500000000000000" pitchFamily="2" charset="0"/>
              </a:rPr>
              <a:t>organizaciones</a:t>
            </a:r>
            <a:r>
              <a:rPr lang="en-US" sz="1100" b="0" i="0" u="none" strike="noStrike" baseline="0" dirty="0">
                <a:latin typeface="Montserrat" panose="00000500000000000000" pitchFamily="2" charset="0"/>
              </a:rPr>
              <a:t>. </a:t>
            </a:r>
            <a:r>
              <a:rPr lang="es-ES" sz="1100" b="0" i="0" u="none" strike="noStrike" baseline="0" dirty="0">
                <a:latin typeface="Montserrat" panose="00000500000000000000" pitchFamily="2" charset="0"/>
              </a:rPr>
              <a:t>El Ministerio del Poder Popular con competencia en materia de justicia dictará los actos administrativos necesarios para regular el registro nacional</a:t>
            </a:r>
            <a:r>
              <a:rPr lang="en-US" sz="1100" b="0" i="0" u="none" strike="noStrike" baseline="0" dirty="0">
                <a:latin typeface="Montserrat" panose="00000500000000000000" pitchFamily="2" charset="0"/>
              </a:rPr>
              <a:t>. </a:t>
            </a:r>
          </a:p>
          <a:p>
            <a:pPr marL="171450" indent="-171450">
              <a:buFont typeface="Arial" panose="020B0604020202020204" pitchFamily="34" charset="0"/>
              <a:buChar char="•"/>
            </a:pPr>
            <a:endParaRPr lang="en-US" sz="1100" dirty="0">
              <a:solidFill>
                <a:srgbClr val="1C2D36"/>
              </a:solidFill>
              <a:effectLst/>
              <a:latin typeface="Montserrat" panose="00000500000000000000" pitchFamily="2" charset="0"/>
            </a:endParaRPr>
          </a:p>
          <a:p>
            <a:pPr marL="171450" indent="-171450">
              <a:buFont typeface="Arial" panose="020B0604020202020204" pitchFamily="34" charset="0"/>
              <a:buChar char="•"/>
            </a:pPr>
            <a:endParaRPr lang="es-ES" sz="1100" b="0" i="0" dirty="0">
              <a:solidFill>
                <a:srgbClr val="1C2D36"/>
              </a:solidFill>
              <a:effectLst/>
              <a:latin typeface="Montserrat" panose="00000500000000000000" pitchFamily="2" charset="0"/>
            </a:endParaRPr>
          </a:p>
          <a:p>
            <a:pPr marL="171450" indent="-171450">
              <a:buFont typeface="Arial" panose="020B0604020202020204" pitchFamily="34" charset="0"/>
              <a:buChar char="•"/>
            </a:pPr>
            <a:r>
              <a:rPr lang="es-ES" sz="1200" dirty="0">
                <a:effectLst/>
                <a:latin typeface="Aptos" panose="020B0004020202020204" pitchFamily="34" charset="0"/>
                <a:ea typeface="Times New Roman" panose="02020603050405020304" pitchFamily="18" charset="0"/>
                <a:cs typeface="Aptos" panose="020B0004020202020204" pitchFamily="34" charset="0"/>
              </a:rPr>
              <a:t> </a:t>
            </a:r>
            <a:br>
              <a:rPr lang="en-US" sz="1200" dirty="0">
                <a:effectLst/>
                <a:latin typeface="Aptos" panose="020B0004020202020204" pitchFamily="34" charset="0"/>
                <a:ea typeface="Times New Roman" panose="02020603050405020304" pitchFamily="18" charset="0"/>
                <a:cs typeface="Aptos" panose="020B0004020202020204" pitchFamily="34" charset="0"/>
              </a:rPr>
            </a:br>
            <a:endParaRPr lang="es-ES" sz="1200" dirty="0">
              <a:solidFill>
                <a:srgbClr val="363636"/>
              </a:solidFill>
              <a:latin typeface="Roboto"/>
            </a:endParaRPr>
          </a:p>
          <a:p>
            <a:pPr algn="just">
              <a:lnSpc>
                <a:spcPts val="1639"/>
              </a:lnSpc>
            </a:pPr>
            <a:endParaRPr lang="en-US" sz="1200" dirty="0">
              <a:solidFill>
                <a:srgbClr val="363636"/>
              </a:solidFill>
              <a:latin typeface="Roboto Italics"/>
            </a:endParaRPr>
          </a:p>
        </p:txBody>
      </p:sp>
      <p:sp>
        <p:nvSpPr>
          <p:cNvPr id="12" name="TextBox 12">
            <a:extLst>
              <a:ext uri="{FF2B5EF4-FFF2-40B4-BE49-F238E27FC236}">
                <a16:creationId xmlns:a16="http://schemas.microsoft.com/office/drawing/2014/main" id="{78D9356E-6CD1-0B0C-F699-A6E98AA76C51}"/>
              </a:ext>
            </a:extLst>
          </p:cNvPr>
          <p:cNvSpPr txBox="1"/>
          <p:nvPr/>
        </p:nvSpPr>
        <p:spPr>
          <a:xfrm>
            <a:off x="4217544" y="2092722"/>
            <a:ext cx="3109683" cy="3046988"/>
          </a:xfrm>
          <a:prstGeom prst="rect">
            <a:avLst/>
          </a:prstGeom>
        </p:spPr>
        <p:txBody>
          <a:bodyPr lIns="0" tIns="0" rIns="0" bIns="0" rtlCol="0" anchor="t">
            <a:spAutoFit/>
          </a:bodyPr>
          <a:lstStyle/>
          <a:p>
            <a:pPr marL="171450" indent="-171450">
              <a:buFont typeface="Arial" panose="020B0604020202020204" pitchFamily="34" charset="0"/>
              <a:buChar char="•"/>
            </a:pPr>
            <a:r>
              <a:rPr lang="es-ES" sz="1100" b="0" i="0" dirty="0">
                <a:solidFill>
                  <a:srgbClr val="1C2D36"/>
                </a:solidFill>
                <a:effectLst/>
                <a:latin typeface="Montserrat" panose="00000500000000000000" pitchFamily="2" charset="0"/>
              </a:rPr>
              <a:t>Dentro de los 90 días siguientes a la entrada en vigencia de esta Ley, las organizaciones no gubernamentales y organizaciones sociales sin fines de lucro ya constituidas y con personalidad jurídica, deberán presentar ante la Oficina de Registro Público correspondiente a su domicilio, la información actualizada sobre los actos previstos en el artículo 26 de la Ley</a:t>
            </a:r>
            <a:r>
              <a:rPr lang="es-ES" sz="1100" b="0" i="0">
                <a:solidFill>
                  <a:srgbClr val="1C2D36"/>
                </a:solidFill>
                <a:effectLst/>
                <a:latin typeface="Montserrat" panose="00000500000000000000" pitchFamily="2" charset="0"/>
              </a:rPr>
              <a:t>. </a:t>
            </a:r>
            <a:endParaRPr lang="es-ES" sz="1100" b="0" i="0" dirty="0">
              <a:solidFill>
                <a:srgbClr val="1C2D36"/>
              </a:solidFill>
              <a:effectLst/>
              <a:latin typeface="Montserrat" panose="00000500000000000000" pitchFamily="2" charset="0"/>
            </a:endParaRPr>
          </a:p>
          <a:p>
            <a:pPr marL="171450" indent="-171450">
              <a:buFont typeface="Arial" panose="020B0604020202020204" pitchFamily="34" charset="0"/>
              <a:buChar char="•"/>
            </a:pPr>
            <a:endParaRPr lang="es-ES" sz="1100" dirty="0">
              <a:solidFill>
                <a:srgbClr val="1C2D36"/>
              </a:solidFill>
              <a:latin typeface="Montserrat" panose="00000500000000000000" pitchFamily="2" charset="0"/>
            </a:endParaRPr>
          </a:p>
          <a:p>
            <a:pPr marL="171450" indent="-171450">
              <a:buFont typeface="Arial" panose="020B0604020202020204" pitchFamily="34" charset="0"/>
              <a:buChar char="•"/>
            </a:pPr>
            <a:r>
              <a:rPr lang="es-ES" sz="1100" b="0" i="0" dirty="0">
                <a:solidFill>
                  <a:srgbClr val="1C2D36"/>
                </a:solidFill>
                <a:effectLst/>
                <a:latin typeface="Montserrat" panose="00000500000000000000" pitchFamily="2" charset="0"/>
              </a:rPr>
              <a:t>(El registro de las actas de asamblea a que hace referencia esta disposición queda exento del pago de tasas y aranceles previstos en la ley y/o providencia que regula el órgano competente en materia de registro público.)</a:t>
            </a:r>
            <a:endParaRPr lang="en-US" sz="1100" dirty="0">
              <a:solidFill>
                <a:schemeClr val="bg1"/>
              </a:solidFill>
              <a:latin typeface="Roboto"/>
            </a:endParaRPr>
          </a:p>
        </p:txBody>
      </p:sp>
      <p:pic>
        <p:nvPicPr>
          <p:cNvPr id="14" name="Picture 14">
            <a:extLst>
              <a:ext uri="{FF2B5EF4-FFF2-40B4-BE49-F238E27FC236}">
                <a16:creationId xmlns:a16="http://schemas.microsoft.com/office/drawing/2014/main" id="{C5176ACF-DF87-A72F-5C72-70F78A65CB6A}"/>
              </a:ext>
            </a:extLst>
          </p:cNvPr>
          <p:cNvPicPr>
            <a:picLocks noChangeAspect="1"/>
          </p:cNvPicPr>
          <p:nvPr/>
        </p:nvPicPr>
        <p:blipFill>
          <a:blip r:embed="rId6"/>
          <a:srcRect l="11347" t="12499" r="14139" b="13579"/>
          <a:stretch>
            <a:fillRect/>
          </a:stretch>
        </p:blipFill>
        <p:spPr>
          <a:xfrm>
            <a:off x="3998391" y="9256831"/>
            <a:ext cx="556441" cy="552025"/>
          </a:xfrm>
          <a:prstGeom prst="rect">
            <a:avLst/>
          </a:prstGeom>
        </p:spPr>
      </p:pic>
      <p:sp>
        <p:nvSpPr>
          <p:cNvPr id="15" name="TextBox 15">
            <a:extLst>
              <a:ext uri="{FF2B5EF4-FFF2-40B4-BE49-F238E27FC236}">
                <a16:creationId xmlns:a16="http://schemas.microsoft.com/office/drawing/2014/main" id="{3CE452AA-FB73-36D0-593C-E441C94F0BDD}"/>
              </a:ext>
            </a:extLst>
          </p:cNvPr>
          <p:cNvSpPr txBox="1"/>
          <p:nvPr/>
        </p:nvSpPr>
        <p:spPr>
          <a:xfrm>
            <a:off x="5469756" y="9082036"/>
            <a:ext cx="2915824" cy="1178074"/>
          </a:xfrm>
          <a:prstGeom prst="rect">
            <a:avLst/>
          </a:prstGeom>
        </p:spPr>
        <p:txBody>
          <a:bodyPr lIns="0" tIns="0" rIns="0" bIns="0" rtlCol="0" anchor="t">
            <a:spAutoFit/>
          </a:bodyPr>
          <a:lstStyle/>
          <a:p>
            <a:pPr>
              <a:lnSpc>
                <a:spcPts val="1384"/>
              </a:lnSpc>
            </a:pPr>
            <a:r>
              <a:rPr lang="en-US" sz="764" dirty="0">
                <a:solidFill>
                  <a:srgbClr val="363636"/>
                </a:solidFill>
                <a:latin typeface="Roboto Bold"/>
              </a:rPr>
              <a:t>Douvelin J. Serra-González / Abogado LL.M</a:t>
            </a:r>
          </a:p>
          <a:p>
            <a:pPr>
              <a:lnSpc>
                <a:spcPts val="1384"/>
              </a:lnSpc>
            </a:pPr>
            <a:r>
              <a:rPr lang="en-US" sz="764" dirty="0">
                <a:solidFill>
                  <a:srgbClr val="363636"/>
                </a:solidFill>
                <a:latin typeface="Roboto"/>
              </a:rPr>
              <a:t>+ 58 412 3402150</a:t>
            </a:r>
          </a:p>
          <a:p>
            <a:pPr>
              <a:lnSpc>
                <a:spcPts val="1384"/>
              </a:lnSpc>
            </a:pPr>
            <a:r>
              <a:rPr lang="en-US" sz="764" dirty="0">
                <a:solidFill>
                  <a:srgbClr val="363636"/>
                </a:solidFill>
                <a:latin typeface="Roboto"/>
              </a:rPr>
              <a:t>+58 414 3594756</a:t>
            </a:r>
          </a:p>
          <a:p>
            <a:pPr>
              <a:lnSpc>
                <a:spcPts val="1384"/>
              </a:lnSpc>
            </a:pPr>
            <a:r>
              <a:rPr lang="en-US" sz="764" dirty="0">
                <a:solidFill>
                  <a:srgbClr val="004AAD"/>
                </a:solidFill>
                <a:latin typeface="Roboto"/>
              </a:rPr>
              <a:t>douvelin.serra@dejuris.net</a:t>
            </a:r>
            <a:r>
              <a:rPr lang="en-US" sz="764" dirty="0">
                <a:solidFill>
                  <a:srgbClr val="363636"/>
                </a:solidFill>
                <a:latin typeface="Roboto"/>
              </a:rPr>
              <a:t> </a:t>
            </a:r>
          </a:p>
          <a:p>
            <a:pPr>
              <a:lnSpc>
                <a:spcPts val="1384"/>
              </a:lnSpc>
            </a:pPr>
            <a:r>
              <a:rPr lang="en-US" sz="764" dirty="0">
                <a:solidFill>
                  <a:srgbClr val="1847AD"/>
                </a:solidFill>
                <a:latin typeface="Roboto"/>
              </a:rPr>
              <a:t>dejuris.net @dejuris_net @serradouvelin</a:t>
            </a:r>
          </a:p>
          <a:p>
            <a:pPr>
              <a:lnSpc>
                <a:spcPts val="1384"/>
              </a:lnSpc>
            </a:pPr>
            <a:endParaRPr lang="en-US" sz="764" dirty="0">
              <a:solidFill>
                <a:srgbClr val="1847AD"/>
              </a:solidFill>
              <a:latin typeface="Roboto"/>
            </a:endParaRPr>
          </a:p>
          <a:p>
            <a:pPr>
              <a:lnSpc>
                <a:spcPts val="1384"/>
              </a:lnSpc>
            </a:pPr>
            <a:endParaRPr lang="en-US" sz="764" dirty="0">
              <a:solidFill>
                <a:srgbClr val="1847AD"/>
              </a:solidFill>
              <a:latin typeface="Roboto"/>
            </a:endParaRPr>
          </a:p>
        </p:txBody>
      </p:sp>
      <p:sp>
        <p:nvSpPr>
          <p:cNvPr id="16" name="TextBox 16">
            <a:extLst>
              <a:ext uri="{FF2B5EF4-FFF2-40B4-BE49-F238E27FC236}">
                <a16:creationId xmlns:a16="http://schemas.microsoft.com/office/drawing/2014/main" id="{453E35BC-EC53-AE3F-3B89-FE5A629C511C}"/>
              </a:ext>
            </a:extLst>
          </p:cNvPr>
          <p:cNvSpPr txBox="1"/>
          <p:nvPr/>
        </p:nvSpPr>
        <p:spPr>
          <a:xfrm>
            <a:off x="4006539" y="6699599"/>
            <a:ext cx="3320688" cy="1946046"/>
          </a:xfrm>
          <a:prstGeom prst="rect">
            <a:avLst/>
          </a:prstGeom>
        </p:spPr>
        <p:txBody>
          <a:bodyPr lIns="0" tIns="0" rIns="0" bIns="0" rtlCol="0" anchor="t">
            <a:spAutoFit/>
          </a:bodyPr>
          <a:lstStyle/>
          <a:p>
            <a:pPr>
              <a:lnSpc>
                <a:spcPts val="1653"/>
              </a:lnSpc>
            </a:pPr>
            <a:r>
              <a:rPr lang="en-US" sz="1200" dirty="0">
                <a:solidFill>
                  <a:srgbClr val="363636"/>
                </a:solidFill>
                <a:latin typeface="Roboto Bold"/>
              </a:rPr>
              <a:t>¿</a:t>
            </a:r>
            <a:r>
              <a:rPr lang="en-US" sz="1200" dirty="0" err="1">
                <a:solidFill>
                  <a:srgbClr val="363636"/>
                </a:solidFill>
                <a:latin typeface="Roboto Bold"/>
              </a:rPr>
              <a:t>Cómo</a:t>
            </a:r>
            <a:r>
              <a:rPr lang="en-US" sz="1200" dirty="0">
                <a:solidFill>
                  <a:srgbClr val="363636"/>
                </a:solidFill>
                <a:latin typeface="Roboto Bold"/>
              </a:rPr>
              <a:t> </a:t>
            </a:r>
            <a:r>
              <a:rPr lang="en-US" sz="1200" dirty="0" err="1">
                <a:solidFill>
                  <a:srgbClr val="363636"/>
                </a:solidFill>
                <a:latin typeface="Roboto Bold"/>
              </a:rPr>
              <a:t>podemos</a:t>
            </a:r>
            <a:r>
              <a:rPr lang="en-US" sz="1200" dirty="0">
                <a:solidFill>
                  <a:srgbClr val="363636"/>
                </a:solidFill>
                <a:latin typeface="Roboto Bold"/>
              </a:rPr>
              <a:t> </a:t>
            </a:r>
            <a:r>
              <a:rPr lang="en-US" sz="1200" dirty="0" err="1">
                <a:solidFill>
                  <a:srgbClr val="363636"/>
                </a:solidFill>
                <a:latin typeface="Roboto Bold"/>
              </a:rPr>
              <a:t>ayudarte</a:t>
            </a:r>
            <a:r>
              <a:rPr lang="en-US" sz="1200" dirty="0">
                <a:solidFill>
                  <a:srgbClr val="363636"/>
                </a:solidFill>
                <a:latin typeface="Roboto Bold"/>
              </a:rPr>
              <a:t>?</a:t>
            </a:r>
          </a:p>
          <a:p>
            <a:pPr>
              <a:lnSpc>
                <a:spcPts val="1653"/>
              </a:lnSpc>
            </a:pPr>
            <a:endParaRPr lang="en-US" sz="1200" dirty="0">
              <a:solidFill>
                <a:srgbClr val="363636"/>
              </a:solidFill>
              <a:latin typeface="Roboto Bold"/>
            </a:endParaRPr>
          </a:p>
          <a:p>
            <a:pPr>
              <a:lnSpc>
                <a:spcPts val="1653"/>
              </a:lnSpc>
            </a:pPr>
            <a:r>
              <a:rPr lang="en-US" sz="1200" dirty="0">
                <a:solidFill>
                  <a:srgbClr val="363636"/>
                </a:solidFill>
                <a:latin typeface="Roboto Bold"/>
              </a:rPr>
              <a:t>Dejuris.net </a:t>
            </a:r>
            <a:r>
              <a:rPr lang="en-US" sz="1200" dirty="0" err="1">
                <a:solidFill>
                  <a:srgbClr val="363636"/>
                </a:solidFill>
                <a:latin typeface="Roboto"/>
              </a:rPr>
              <a:t>cuenta</a:t>
            </a:r>
            <a:r>
              <a:rPr lang="en-US" sz="1200" dirty="0">
                <a:solidFill>
                  <a:srgbClr val="363636"/>
                </a:solidFill>
                <a:latin typeface="Roboto"/>
              </a:rPr>
              <a:t> con </a:t>
            </a:r>
            <a:r>
              <a:rPr lang="en-US" sz="1200" dirty="0" err="1">
                <a:solidFill>
                  <a:srgbClr val="363636"/>
                </a:solidFill>
                <a:latin typeface="Roboto"/>
              </a:rPr>
              <a:t>experiencia</a:t>
            </a:r>
            <a:r>
              <a:rPr lang="en-US" sz="1200" dirty="0">
                <a:solidFill>
                  <a:srgbClr val="363636"/>
                </a:solidFill>
                <a:latin typeface="Roboto"/>
              </a:rPr>
              <a:t> y </a:t>
            </a:r>
            <a:r>
              <a:rPr lang="en-US" sz="1200" dirty="0" err="1">
                <a:solidFill>
                  <a:srgbClr val="363636"/>
                </a:solidFill>
                <a:latin typeface="Roboto"/>
              </a:rPr>
              <a:t>aliados</a:t>
            </a:r>
            <a:r>
              <a:rPr lang="en-US" sz="1200" dirty="0">
                <a:solidFill>
                  <a:srgbClr val="363636"/>
                </a:solidFill>
                <a:latin typeface="Roboto"/>
              </a:rPr>
              <a:t> </a:t>
            </a:r>
            <a:r>
              <a:rPr lang="en-US" sz="1200" dirty="0" err="1">
                <a:solidFill>
                  <a:srgbClr val="363636"/>
                </a:solidFill>
                <a:latin typeface="Roboto"/>
              </a:rPr>
              <a:t>expertos</a:t>
            </a:r>
            <a:r>
              <a:rPr lang="en-US" sz="1200" dirty="0">
                <a:solidFill>
                  <a:srgbClr val="363636"/>
                </a:solidFill>
                <a:latin typeface="Roboto"/>
              </a:rPr>
              <a:t> </a:t>
            </a:r>
            <a:r>
              <a:rPr lang="en-US" sz="1200" dirty="0" err="1">
                <a:solidFill>
                  <a:srgbClr val="363636"/>
                </a:solidFill>
                <a:latin typeface="Roboto"/>
              </a:rPr>
              <a:t>en</a:t>
            </a:r>
            <a:r>
              <a:rPr lang="en-US" sz="1200" dirty="0">
                <a:solidFill>
                  <a:srgbClr val="363636"/>
                </a:solidFill>
                <a:latin typeface="Roboto"/>
              </a:rPr>
              <a:t> </a:t>
            </a:r>
            <a:r>
              <a:rPr lang="en-US" sz="1200" dirty="0" err="1">
                <a:solidFill>
                  <a:srgbClr val="363636"/>
                </a:solidFill>
                <a:latin typeface="Roboto"/>
              </a:rPr>
              <a:t>asuntos</a:t>
            </a:r>
            <a:r>
              <a:rPr lang="en-US" sz="1200" dirty="0">
                <a:solidFill>
                  <a:srgbClr val="363636"/>
                </a:solidFill>
                <a:latin typeface="Roboto"/>
              </a:rPr>
              <a:t> tributaries, </a:t>
            </a:r>
            <a:r>
              <a:rPr lang="en-US" sz="1200" dirty="0" err="1">
                <a:solidFill>
                  <a:srgbClr val="363636"/>
                </a:solidFill>
                <a:latin typeface="Roboto"/>
              </a:rPr>
              <a:t>laborales</a:t>
            </a:r>
            <a:r>
              <a:rPr lang="en-US" sz="1200" dirty="0">
                <a:solidFill>
                  <a:srgbClr val="363636"/>
                </a:solidFill>
                <a:latin typeface="Roboto"/>
              </a:rPr>
              <a:t>, </a:t>
            </a:r>
            <a:r>
              <a:rPr lang="en-US" sz="1200" dirty="0" err="1">
                <a:solidFill>
                  <a:srgbClr val="363636"/>
                </a:solidFill>
                <a:latin typeface="Roboto"/>
              </a:rPr>
              <a:t>financieros</a:t>
            </a:r>
            <a:r>
              <a:rPr lang="en-US" sz="1200" dirty="0">
                <a:solidFill>
                  <a:srgbClr val="363636"/>
                </a:solidFill>
                <a:latin typeface="Roboto"/>
              </a:rPr>
              <a:t>, </a:t>
            </a:r>
            <a:r>
              <a:rPr lang="en-US" sz="1200" dirty="0" err="1">
                <a:solidFill>
                  <a:srgbClr val="363636"/>
                </a:solidFill>
                <a:latin typeface="Roboto"/>
              </a:rPr>
              <a:t>corporativos</a:t>
            </a:r>
            <a:r>
              <a:rPr lang="en-US" sz="1200" dirty="0">
                <a:solidFill>
                  <a:srgbClr val="363636"/>
                </a:solidFill>
                <a:latin typeface="Roboto"/>
              </a:rPr>
              <a:t>, </a:t>
            </a:r>
            <a:r>
              <a:rPr lang="en-US" sz="1200" dirty="0" err="1">
                <a:solidFill>
                  <a:srgbClr val="363636"/>
                </a:solidFill>
                <a:latin typeface="Roboto"/>
              </a:rPr>
              <a:t>penales</a:t>
            </a:r>
            <a:r>
              <a:rPr lang="en-US" sz="1200" dirty="0">
                <a:solidFill>
                  <a:srgbClr val="363636"/>
                </a:solidFill>
                <a:latin typeface="Roboto"/>
              </a:rPr>
              <a:t>, </a:t>
            </a:r>
            <a:r>
              <a:rPr lang="en-US" sz="1200" dirty="0" err="1">
                <a:solidFill>
                  <a:srgbClr val="363636"/>
                </a:solidFill>
                <a:latin typeface="Roboto"/>
              </a:rPr>
              <a:t>propiedad</a:t>
            </a:r>
            <a:r>
              <a:rPr lang="en-US" sz="1200" dirty="0">
                <a:solidFill>
                  <a:srgbClr val="363636"/>
                </a:solidFill>
                <a:latin typeface="Roboto"/>
              </a:rPr>
              <a:t> intellectual,  </a:t>
            </a:r>
            <a:r>
              <a:rPr lang="en-US" sz="1200" dirty="0" err="1">
                <a:solidFill>
                  <a:srgbClr val="363636"/>
                </a:solidFill>
                <a:latin typeface="Roboto"/>
              </a:rPr>
              <a:t>civiles</a:t>
            </a:r>
            <a:r>
              <a:rPr lang="en-US" sz="1200" dirty="0">
                <a:solidFill>
                  <a:srgbClr val="363636"/>
                </a:solidFill>
                <a:latin typeface="Roboto"/>
              </a:rPr>
              <a:t> y consultor legal </a:t>
            </a:r>
            <a:r>
              <a:rPr lang="en-US" sz="1200" dirty="0" err="1">
                <a:solidFill>
                  <a:srgbClr val="363636"/>
                </a:solidFill>
                <a:latin typeface="Roboto"/>
              </a:rPr>
              <a:t>Extranjero</a:t>
            </a:r>
            <a:r>
              <a:rPr lang="en-US" sz="1200" dirty="0">
                <a:solidFill>
                  <a:srgbClr val="363636"/>
                </a:solidFill>
                <a:latin typeface="Roboto"/>
              </a:rPr>
              <a:t> </a:t>
            </a:r>
            <a:r>
              <a:rPr lang="en-US" sz="1200" dirty="0" err="1">
                <a:solidFill>
                  <a:srgbClr val="363636"/>
                </a:solidFill>
                <a:latin typeface="Roboto"/>
              </a:rPr>
              <a:t>en</a:t>
            </a:r>
            <a:r>
              <a:rPr lang="en-US" sz="1200" dirty="0">
                <a:solidFill>
                  <a:srgbClr val="363636"/>
                </a:solidFill>
                <a:latin typeface="Roboto"/>
              </a:rPr>
              <a:t> Florida USA. </a:t>
            </a:r>
            <a:r>
              <a:rPr lang="en-US" sz="1200" dirty="0" err="1">
                <a:solidFill>
                  <a:srgbClr val="363636"/>
                </a:solidFill>
                <a:latin typeface="Roboto"/>
              </a:rPr>
              <a:t>Esto</a:t>
            </a:r>
            <a:r>
              <a:rPr lang="en-US" sz="1200" dirty="0">
                <a:solidFill>
                  <a:srgbClr val="363636"/>
                </a:solidFill>
                <a:latin typeface="Roboto"/>
              </a:rPr>
              <a:t> </a:t>
            </a:r>
            <a:r>
              <a:rPr lang="en-US" sz="1200" dirty="0" err="1">
                <a:solidFill>
                  <a:srgbClr val="363636"/>
                </a:solidFill>
                <a:latin typeface="Roboto"/>
              </a:rPr>
              <a:t>nos</a:t>
            </a:r>
            <a:r>
              <a:rPr lang="en-US" sz="1200" dirty="0">
                <a:solidFill>
                  <a:srgbClr val="363636"/>
                </a:solidFill>
                <a:latin typeface="Roboto"/>
              </a:rPr>
              <a:t> </a:t>
            </a:r>
            <a:r>
              <a:rPr lang="en-US" sz="1200" dirty="0" err="1">
                <a:solidFill>
                  <a:srgbClr val="363636"/>
                </a:solidFill>
                <a:latin typeface="Roboto"/>
              </a:rPr>
              <a:t>permite</a:t>
            </a:r>
            <a:r>
              <a:rPr lang="en-US" sz="1200" dirty="0">
                <a:solidFill>
                  <a:srgbClr val="363636"/>
                </a:solidFill>
                <a:latin typeface="Roboto"/>
              </a:rPr>
              <a:t> </a:t>
            </a:r>
            <a:r>
              <a:rPr lang="en-US" sz="1200" dirty="0" err="1">
                <a:solidFill>
                  <a:srgbClr val="363636"/>
                </a:solidFill>
                <a:latin typeface="Roboto"/>
              </a:rPr>
              <a:t>ofrecer</a:t>
            </a:r>
            <a:r>
              <a:rPr lang="en-US" sz="1200" dirty="0">
                <a:solidFill>
                  <a:srgbClr val="363636"/>
                </a:solidFill>
                <a:latin typeface="Roboto"/>
              </a:rPr>
              <a:t> </a:t>
            </a:r>
            <a:r>
              <a:rPr lang="en-US" sz="1200" dirty="0" err="1">
                <a:solidFill>
                  <a:srgbClr val="363636"/>
                </a:solidFill>
                <a:latin typeface="Roboto"/>
              </a:rPr>
              <a:t>una</a:t>
            </a:r>
            <a:r>
              <a:rPr lang="en-US" sz="1200" dirty="0">
                <a:solidFill>
                  <a:srgbClr val="363636"/>
                </a:solidFill>
                <a:latin typeface="Roboto"/>
              </a:rPr>
              <a:t> </a:t>
            </a:r>
            <a:r>
              <a:rPr lang="en-US" sz="1200" dirty="0" err="1">
                <a:solidFill>
                  <a:srgbClr val="363636"/>
                </a:solidFill>
                <a:latin typeface="Roboto"/>
              </a:rPr>
              <a:t>asistencia</a:t>
            </a:r>
            <a:r>
              <a:rPr lang="en-US" sz="1200" dirty="0">
                <a:solidFill>
                  <a:srgbClr val="363636"/>
                </a:solidFill>
                <a:latin typeface="Roboto"/>
              </a:rPr>
              <a:t> integral y de un gran valor </a:t>
            </a:r>
            <a:r>
              <a:rPr lang="en-US" sz="1200" dirty="0" err="1">
                <a:solidFill>
                  <a:srgbClr val="363636"/>
                </a:solidFill>
                <a:latin typeface="Roboto"/>
              </a:rPr>
              <a:t>agregado</a:t>
            </a:r>
            <a:r>
              <a:rPr lang="en-US" sz="1200" dirty="0">
                <a:solidFill>
                  <a:srgbClr val="363636"/>
                </a:solidFill>
                <a:latin typeface="Roboto"/>
              </a:rPr>
              <a:t> a </a:t>
            </a:r>
            <a:r>
              <a:rPr lang="en-US" sz="1200" dirty="0" err="1">
                <a:solidFill>
                  <a:srgbClr val="363636"/>
                </a:solidFill>
                <a:latin typeface="Roboto"/>
              </a:rPr>
              <a:t>su</a:t>
            </a:r>
            <a:r>
              <a:rPr lang="en-US" sz="1200" dirty="0">
                <a:solidFill>
                  <a:srgbClr val="363636"/>
                </a:solidFill>
                <a:latin typeface="Roboto"/>
              </a:rPr>
              <a:t> </a:t>
            </a:r>
            <a:r>
              <a:rPr lang="en-US" sz="1200" dirty="0" err="1">
                <a:solidFill>
                  <a:srgbClr val="363636"/>
                </a:solidFill>
                <a:latin typeface="Roboto"/>
              </a:rPr>
              <a:t>organización</a:t>
            </a:r>
            <a:r>
              <a:rPr lang="en-US" sz="1200" dirty="0">
                <a:solidFill>
                  <a:srgbClr val="363636"/>
                </a:solidFill>
                <a:latin typeface="Roboto"/>
              </a:rPr>
              <a:t>.</a:t>
            </a:r>
          </a:p>
        </p:txBody>
      </p:sp>
      <p:pic>
        <p:nvPicPr>
          <p:cNvPr id="17" name="496E09AC-891C-4622-9A15-3EB220922A43">
            <a:extLst>
              <a:ext uri="{FF2B5EF4-FFF2-40B4-BE49-F238E27FC236}">
                <a16:creationId xmlns:a16="http://schemas.microsoft.com/office/drawing/2014/main" id="{F518702D-9C04-20B4-9231-A0C1592C5DA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6492" y="8839668"/>
            <a:ext cx="777240" cy="1127760"/>
          </a:xfrm>
          <a:prstGeom prst="rect">
            <a:avLst/>
          </a:prstGeom>
          <a:noFill/>
          <a:ln>
            <a:noFill/>
          </a:ln>
        </p:spPr>
      </p:pic>
    </p:spTree>
    <p:extLst>
      <p:ext uri="{BB962C8B-B14F-4D97-AF65-F5344CB8AC3E}">
        <p14:creationId xmlns:p14="http://schemas.microsoft.com/office/powerpoint/2010/main" val="3996271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1106</Words>
  <Application>Microsoft Office PowerPoint</Application>
  <PresentationFormat>Personalizado</PresentationFormat>
  <Paragraphs>46</Paragraphs>
  <Slides>3</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vt:i4>
      </vt:variant>
    </vt:vector>
  </HeadingPairs>
  <TitlesOfParts>
    <vt:vector size="14" baseType="lpstr">
      <vt:lpstr>Abril Fatface Bold</vt:lpstr>
      <vt:lpstr>Aptos</vt:lpstr>
      <vt:lpstr>Montserrat</vt:lpstr>
      <vt:lpstr>Roboto</vt:lpstr>
      <vt:lpstr>Arial</vt:lpstr>
      <vt:lpstr>League Spartan Bold</vt:lpstr>
      <vt:lpstr>Calibri</vt:lpstr>
      <vt:lpstr>Roboto Italics</vt:lpstr>
      <vt:lpstr>Roboto Bold</vt:lpstr>
      <vt:lpstr>Open Sans Bold</vt:lpstr>
      <vt:lpstr>Office Theme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Legales - Jurisprudencia</dc:title>
  <dc:creator>Douvelin Serra</dc:creator>
  <cp:lastModifiedBy>Douvelin Serra</cp:lastModifiedBy>
  <cp:revision>16</cp:revision>
  <dcterms:created xsi:type="dcterms:W3CDTF">2006-08-16T00:00:00Z</dcterms:created>
  <dcterms:modified xsi:type="dcterms:W3CDTF">2025-01-27T16:19:30Z</dcterms:modified>
  <dc:identifier>DAFKDAHoAVY</dc:identifier>
</cp:coreProperties>
</file>