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Barlow" panose="00000500000000000000" pitchFamily="2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Open Sans Bold" panose="020B0604020202020204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040" y="-16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527732" y="6434489"/>
            <a:ext cx="9162393" cy="4467557"/>
            <a:chOff x="0" y="0"/>
            <a:chExt cx="4217367" cy="20563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7367" cy="2056376"/>
            </a:xfrm>
            <a:custGeom>
              <a:avLst/>
              <a:gdLst/>
              <a:ahLst/>
              <a:cxnLst/>
              <a:rect l="l" t="t" r="r" b="b"/>
              <a:pathLst>
                <a:path w="4217367" h="2056376">
                  <a:moveTo>
                    <a:pt x="0" y="0"/>
                  </a:moveTo>
                  <a:lnTo>
                    <a:pt x="4217367" y="0"/>
                  </a:lnTo>
                  <a:lnTo>
                    <a:pt x="4217367" y="2056376"/>
                  </a:lnTo>
                  <a:lnTo>
                    <a:pt x="0" y="2056376"/>
                  </a:lnTo>
                  <a:close/>
                </a:path>
              </a:pathLst>
            </a:custGeom>
            <a:solidFill>
              <a:srgbClr val="0070C0">
                <a:alpha val="93725"/>
              </a:srgbClr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1913049" y="3809239"/>
            <a:ext cx="3915780" cy="3391065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DF783B">
                <a:alpha val="8784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95961" y="5465041"/>
            <a:ext cx="9162393" cy="969448"/>
            <a:chOff x="0" y="0"/>
            <a:chExt cx="4217367" cy="4462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17367" cy="446228"/>
            </a:xfrm>
            <a:custGeom>
              <a:avLst/>
              <a:gdLst/>
              <a:ahLst/>
              <a:cxnLst/>
              <a:rect l="l" t="t" r="r" b="b"/>
              <a:pathLst>
                <a:path w="4217367" h="446228">
                  <a:moveTo>
                    <a:pt x="0" y="0"/>
                  </a:moveTo>
                  <a:lnTo>
                    <a:pt x="4217367" y="0"/>
                  </a:lnTo>
                  <a:lnTo>
                    <a:pt x="4217367" y="446228"/>
                  </a:lnTo>
                  <a:lnTo>
                    <a:pt x="0" y="446228"/>
                  </a:lnTo>
                  <a:close/>
                </a:path>
              </a:pathLst>
            </a:custGeom>
            <a:solidFill>
              <a:srgbClr val="DF783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666322">
            <a:off x="-1922260" y="-1081554"/>
            <a:ext cx="4158000" cy="4312241"/>
            <a:chOff x="0" y="0"/>
            <a:chExt cx="3130550" cy="3246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30550" cy="3246678"/>
            </a:xfrm>
            <a:custGeom>
              <a:avLst/>
              <a:gdLst/>
              <a:ahLst/>
              <a:cxnLst/>
              <a:rect l="l" t="t" r="r" b="b"/>
              <a:pathLst>
                <a:path w="3130550" h="3246678">
                  <a:moveTo>
                    <a:pt x="0" y="1123950"/>
                  </a:moveTo>
                  <a:lnTo>
                    <a:pt x="0" y="3246678"/>
                  </a:lnTo>
                  <a:lnTo>
                    <a:pt x="3130550" y="3246678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-2065217" y="3642550"/>
            <a:ext cx="8592381" cy="3644981"/>
            <a:chOff x="0" y="0"/>
            <a:chExt cx="2175248" cy="9227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5248" cy="922764"/>
            </a:xfrm>
            <a:custGeom>
              <a:avLst/>
              <a:gdLst/>
              <a:ahLst/>
              <a:cxnLst/>
              <a:rect l="l" t="t" r="r" b="b"/>
              <a:pathLst>
                <a:path w="2175248" h="922764">
                  <a:moveTo>
                    <a:pt x="0" y="0"/>
                  </a:moveTo>
                  <a:lnTo>
                    <a:pt x="2175248" y="0"/>
                  </a:lnTo>
                  <a:lnTo>
                    <a:pt x="2175248" y="922764"/>
                  </a:lnTo>
                  <a:lnTo>
                    <a:pt x="0" y="922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t="23455" r="1785" b="33109"/>
          <a:stretch>
            <a:fillRect/>
          </a:stretch>
        </p:blipFill>
        <p:spPr>
          <a:xfrm>
            <a:off x="626499" y="1796645"/>
            <a:ext cx="3208949" cy="798275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0515" y="5146476"/>
            <a:ext cx="1424114" cy="0"/>
          </a:xfrm>
          <a:prstGeom prst="line">
            <a:avLst/>
          </a:prstGeom>
          <a:ln w="19050" cap="rnd">
            <a:solidFill>
              <a:srgbClr val="3636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820515" y="8887570"/>
            <a:ext cx="953955" cy="0"/>
          </a:xfrm>
          <a:prstGeom prst="line">
            <a:avLst/>
          </a:prstGeom>
          <a:ln w="19050" cap="rnd">
            <a:solidFill>
              <a:srgbClr val="3636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556012" y="-1195283"/>
            <a:ext cx="3915780" cy="3391065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DF783B">
                <a:alpha val="8784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1347" t="12499" r="14139" b="13579"/>
          <a:stretch>
            <a:fillRect/>
          </a:stretch>
        </p:blipFill>
        <p:spPr>
          <a:xfrm>
            <a:off x="6338857" y="9325274"/>
            <a:ext cx="882000" cy="8750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56000" y="2585395"/>
            <a:ext cx="2977902" cy="197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"/>
              </a:lnSpc>
              <a:spcBef>
                <a:spcPct val="0"/>
              </a:spcBef>
            </a:pPr>
            <a:r>
              <a:rPr lang="en-US" sz="1323" spc="105" dirty="0" err="1">
                <a:solidFill>
                  <a:srgbClr val="000000"/>
                </a:solidFill>
                <a:latin typeface="Abril Fatface Bold"/>
              </a:rPr>
              <a:t>Servicios</a:t>
            </a:r>
            <a:r>
              <a:rPr lang="en-US" sz="1323" spc="105" dirty="0">
                <a:solidFill>
                  <a:srgbClr val="000000"/>
                </a:solidFill>
                <a:latin typeface="Abril Fatface Bold"/>
              </a:rPr>
              <a:t> </a:t>
            </a:r>
            <a:r>
              <a:rPr lang="en-US" sz="1323" spc="105" dirty="0" err="1">
                <a:solidFill>
                  <a:srgbClr val="000000"/>
                </a:solidFill>
                <a:latin typeface="Abril Fatface Bold"/>
              </a:rPr>
              <a:t>Integrales</a:t>
            </a:r>
            <a:r>
              <a:rPr lang="en-US" sz="1323" spc="105" dirty="0">
                <a:solidFill>
                  <a:srgbClr val="000000"/>
                </a:solidFill>
                <a:latin typeface="Abril Fatface Bold"/>
              </a:rPr>
              <a:t> </a:t>
            </a:r>
            <a:r>
              <a:rPr lang="en-US" sz="1323" spc="105" dirty="0" err="1">
                <a:solidFill>
                  <a:srgbClr val="000000"/>
                </a:solidFill>
                <a:latin typeface="Abril Fatface Bold"/>
              </a:rPr>
              <a:t>Inteligentes</a:t>
            </a:r>
            <a:r>
              <a:rPr lang="en-US" sz="1323" spc="105" dirty="0">
                <a:solidFill>
                  <a:srgbClr val="000000"/>
                </a:solidFill>
                <a:latin typeface="Abril Fatface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0515" y="3694939"/>
            <a:ext cx="2364432" cy="106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6"/>
              </a:lnSpc>
            </a:pPr>
            <a:r>
              <a:rPr lang="en-US" sz="2691">
                <a:solidFill>
                  <a:srgbClr val="DF783B"/>
                </a:solidFill>
                <a:latin typeface="Open Sans Bold"/>
              </a:rPr>
              <a:t>TIPS LEGALES</a:t>
            </a:r>
          </a:p>
          <a:p>
            <a:pPr>
              <a:lnSpc>
                <a:spcPts val="4306"/>
              </a:lnSpc>
            </a:pPr>
            <a:r>
              <a:rPr lang="en-US" sz="2691">
                <a:solidFill>
                  <a:srgbClr val="DF783B"/>
                </a:solidFill>
                <a:latin typeface="Open Sans Bold"/>
              </a:rPr>
              <a:t>VENEZUELA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0515" y="8255721"/>
            <a:ext cx="2652935" cy="1799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6"/>
              </a:lnSpc>
            </a:pPr>
            <a:r>
              <a:rPr lang="en-US" sz="2191" dirty="0" err="1">
                <a:solidFill>
                  <a:srgbClr val="000000"/>
                </a:solidFill>
                <a:latin typeface="Open Sans Bold"/>
              </a:rPr>
              <a:t>Enero</a:t>
            </a:r>
            <a:r>
              <a:rPr lang="en-US" sz="2191" dirty="0">
                <a:solidFill>
                  <a:srgbClr val="000000"/>
                </a:solidFill>
                <a:latin typeface="Open Sans Bold"/>
              </a:rPr>
              <a:t> 2025 </a:t>
            </a:r>
          </a:p>
          <a:p>
            <a:pPr>
              <a:lnSpc>
                <a:spcPts val="3506"/>
              </a:lnSpc>
            </a:pPr>
            <a:endParaRPr lang="en-US" sz="2191" dirty="0">
              <a:solidFill>
                <a:srgbClr val="000000"/>
              </a:solidFill>
              <a:latin typeface="Open Sans Bold"/>
            </a:endParaRPr>
          </a:p>
          <a:p>
            <a:pPr algn="l"/>
            <a:r>
              <a:rPr lang="en-US" sz="1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Exoneraciones</a:t>
            </a:r>
            <a:r>
              <a:rPr lang="en-US" sz="1600" b="1" i="0" dirty="0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sz="1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en</a:t>
            </a:r>
            <a:r>
              <a:rPr lang="en-US" sz="1600" b="1" i="0" dirty="0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sz="1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materia</a:t>
            </a:r>
            <a:r>
              <a:rPr lang="en-US" sz="1600" b="1" i="0" dirty="0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sz="1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aduanera</a:t>
            </a:r>
            <a:endParaRPr lang="en-US" sz="1600" b="1" i="0" dirty="0">
              <a:solidFill>
                <a:srgbClr val="232323"/>
              </a:solidFill>
              <a:effectLst/>
              <a:latin typeface="Barlow" panose="00000500000000000000" pitchFamily="2" charset="0"/>
            </a:endParaRPr>
          </a:p>
          <a:p>
            <a:pPr>
              <a:lnSpc>
                <a:spcPts val="3506"/>
              </a:lnSpc>
            </a:pPr>
            <a:endParaRPr lang="en-US" sz="2191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0067365"/>
            <a:ext cx="3794646" cy="6429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1996" y="614683"/>
            <a:ext cx="659679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Exoneraciones</a:t>
            </a:r>
            <a:r>
              <a:rPr lang="en-US" sz="3600" b="1" i="0" dirty="0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sz="3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en</a:t>
            </a:r>
            <a:r>
              <a:rPr lang="en-US" sz="3600" b="1" i="0" dirty="0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sz="3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materia</a:t>
            </a:r>
            <a:r>
              <a:rPr lang="en-US" sz="3600" b="1" i="0" dirty="0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sz="3600" b="1" i="0" dirty="0" err="1">
                <a:solidFill>
                  <a:srgbClr val="232323"/>
                </a:solidFill>
                <a:effectLst/>
                <a:latin typeface="Barlow" panose="00000500000000000000" pitchFamily="2" charset="0"/>
              </a:rPr>
              <a:t>aduanera</a:t>
            </a:r>
            <a:endParaRPr lang="en-US" sz="3600" b="1" i="0" dirty="0">
              <a:solidFill>
                <a:srgbClr val="232323"/>
              </a:solidFill>
              <a:effectLst/>
              <a:latin typeface="Barlow" panose="00000500000000000000" pitchFamily="2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27428" y="1853732"/>
            <a:ext cx="6454405" cy="0"/>
          </a:xfrm>
          <a:prstGeom prst="line">
            <a:avLst/>
          </a:prstGeom>
          <a:ln w="47625" cap="rnd">
            <a:solidFill>
              <a:srgbClr val="DF78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6655" y="2010743"/>
            <a:ext cx="3875897" cy="1937076"/>
            <a:chOff x="130056" y="-19192"/>
            <a:chExt cx="1784040" cy="891619"/>
          </a:xfrm>
        </p:grpSpPr>
        <p:sp>
          <p:nvSpPr>
            <p:cNvPr id="6" name="Freeform 6"/>
            <p:cNvSpPr/>
            <p:nvPr/>
          </p:nvSpPr>
          <p:spPr>
            <a:xfrm>
              <a:off x="130056" y="-19192"/>
              <a:ext cx="1784040" cy="891619"/>
            </a:xfrm>
            <a:custGeom>
              <a:avLst/>
              <a:gdLst/>
              <a:ahLst/>
              <a:cxnLst/>
              <a:rect l="l" t="t" r="r" b="b"/>
              <a:pathLst>
                <a:path w="1784040" h="891619">
                  <a:moveTo>
                    <a:pt x="0" y="0"/>
                  </a:moveTo>
                  <a:lnTo>
                    <a:pt x="1784040" y="0"/>
                  </a:lnTo>
                  <a:lnTo>
                    <a:pt x="1784040" y="891619"/>
                  </a:lnTo>
                  <a:lnTo>
                    <a:pt x="0" y="891619"/>
                  </a:lnTo>
                  <a:close/>
                </a:path>
              </a:pathLst>
            </a:custGeom>
            <a:solidFill>
              <a:srgbClr val="DF783B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99999">
            <a:off x="3771095" y="-3771095"/>
            <a:ext cx="17809" cy="7560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2117" y="2076652"/>
            <a:ext cx="3050411" cy="215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1"/>
              </a:lnSpc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En 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G.O. </a:t>
            </a:r>
            <a:r>
              <a:rPr lang="es-E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</a:t>
            </a:r>
            <a:r>
              <a:rPr lang="es-ES" sz="1100" b="0" i="0" dirty="0" err="1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°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 6.869 Extraordinario del 27/12/2024, se publicó el 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Decreto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s-ES" sz="1100" b="0" i="0" dirty="0" err="1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n.°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 5.071, fechado 27/12/2024, el cual establece exoneraciones de 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impuestos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(gravámenes) de importación e IVA a la Importación de mercancías indicadas en Cap. II Decreto, con vigencia a partir de su publicación en la G.O., en tanto que los beneficios de exoneración establecidos en el mismo aplicarán a partir del 01/01/2025 hasta el 31/03/2025.</a:t>
            </a:r>
            <a:b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US" sz="10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1996" y="10310177"/>
            <a:ext cx="2131516" cy="15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3"/>
              </a:lnSpc>
              <a:spcBef>
                <a:spcPct val="0"/>
              </a:spcBef>
            </a:pPr>
            <a:r>
              <a:rPr lang="en-US" sz="1003" spc="80">
                <a:solidFill>
                  <a:srgbClr val="FFFFFF"/>
                </a:solidFill>
                <a:latin typeface="League Spartan Bold"/>
              </a:rPr>
              <a:t>TIPS LEGALES - DEJURIS.NET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1963" y="10038790"/>
            <a:ext cx="3368260" cy="58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1"/>
              </a:lnSpc>
            </a:pPr>
            <a:r>
              <a:rPr lang="en-US" sz="561">
                <a:solidFill>
                  <a:srgbClr val="363636"/>
                </a:solidFill>
                <a:latin typeface="Roboto"/>
              </a:rPr>
              <a:t>Este comunicado no tiene el propósito de asesorar a los destinatarios de este, solo tiene carácter informativo. bajo ninguna circunstancia el contenido de esta comunicación podrá ser considerado como una sugerencia, recomendación o consejo profesional; por lo tanto, no asumimos la responsabilidad alguna por cualquier perdida, directa o indirecta, que pudiere resultar del uso de este documento o de su contenido.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2117" y="3933431"/>
            <a:ext cx="3422529" cy="6176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sz="1100" b="0" i="0" dirty="0">
              <a:effectLst/>
              <a:latin typeface="Montserrat" panose="00000500000000000000" pitchFamily="2" charset="0"/>
            </a:endParaRPr>
          </a:p>
          <a:p>
            <a:pPr marL="171450" indent="-1714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Establece 7 categorías de exoneraciones, (2) aplican tanto a entes públicos, como privados,  y las (5) restante solo benefician, exclusivamente, a los entes públicos que se especifican, todo ello conforme se señala a continuación:</a:t>
            </a:r>
          </a:p>
          <a:p>
            <a:pPr algn="l">
              <a:spcAft>
                <a:spcPts val="750"/>
              </a:spcAft>
            </a:pP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1. Exoneración del 90% del Impuesto de Importación y el 90% del IVA (importación), en los términos y condiciones previstos en el Decreto (Artículo 3°) a las importaciones definitivas: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De bienes muebles corporales, nuevos o usados, en cuanto sea aplicable.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Realizadas por los órganos y entes de la </a:t>
            </a:r>
            <a:r>
              <a:rPr lang="es-E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Administración pública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Nacional, así como las realizadas con recursos propios, por las personas naturales o jurídicas.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Clasificados en los códigos arancelarios (1.568 subpartidas arancelarias nacionales) señalados en 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Apéndice 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, parte integrante del Decreto.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Apéndice 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del Decreto precedente abarcaba 1.550 subpartidas arancelarias nacionales. 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Apéndice 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del nuevo Decreto dice contener 1.568 subpartidas arancelarias nacionales pero, en realidad, abarca 1.566, ya que las subpartidas 3824.99.89.99 y 8529.10.90.00 están repetidas (renglones 745, 746, 1331y 1332). De esas 1.566 subpartidas, 1.499 subpartidas estaban en su similar, 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Apéndice 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del Decreto precedente y 67 son nuevas incorporaciones.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b="0" i="0" dirty="0">
              <a:solidFill>
                <a:srgbClr val="1C2D36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282E8B0-E256-25B3-8D3C-0F1A66D85B48}"/>
              </a:ext>
            </a:extLst>
          </p:cNvPr>
          <p:cNvSpPr txBox="1"/>
          <p:nvPr/>
        </p:nvSpPr>
        <p:spPr>
          <a:xfrm>
            <a:off x="4194580" y="1925095"/>
            <a:ext cx="3175265" cy="734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Este beneficio tributario opera de pleno derecho. </a:t>
            </a:r>
          </a:p>
          <a:p>
            <a:pPr algn="l">
              <a:spcAft>
                <a:spcPts val="750"/>
              </a:spcAft>
            </a:pP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2. Exoneración del Impuesto de Importación y el IVA (importación), en los términos y condiciones previstos en el Decreto (Artículo 4°), a las importaciones definitivas: 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De bienes muebles corporales, realizadas por los órganos y entes de la Administración pública Nacional, así como las realizadas con recursos propios, por las personas naturales o jurídicas.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Clasificados en los códigos arancelarios (456 subpartidas arancelarias nacionales) señalados en 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Apéndice II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que forma parte integrante del Decreto. </a:t>
            </a:r>
          </a:p>
          <a:p>
            <a:pPr algn="l">
              <a:spcAft>
                <a:spcPts val="1800"/>
              </a:spcAft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Anexo II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del Decreto precedente comprendía 441 subpartidas arancelarias nacionales. 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Anexo II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del nuevo Decreto dice abarcar 456 subpartidas arancelarias nacionales pero, solo comprende 453 subpartidas arancelarias, debido a que las subpartidas 3002.15.90.10; 3002.15.90.20 y 3002.15.90.90 están repetidas (renglones 51, 422, 101, 407, 102 y 408). De esas 453 subpartidas, 398 estaban en su similar, el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Apéndice II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del Decreto precedente y 55 son nuevas incorporaciones.</a:t>
            </a:r>
          </a:p>
          <a:p>
            <a:pPr marL="171450" indent="-1714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Esta exoneración está sujeta al “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Certificado de No producción Nacional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o 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producción Nacional Insuficiente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(</a:t>
            </a: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CNP o CPNI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)”, emanado del Ministerio del Poder Popular con 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competencia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en materia de industrias y producción nacional. </a:t>
            </a:r>
            <a:endParaRPr lang="es-ES" sz="1100" dirty="0">
              <a:solidFill>
                <a:srgbClr val="1C2D36"/>
              </a:solidFill>
              <a:latin typeface="Montserrat" panose="000005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sz="1000" b="0" i="0" dirty="0">
              <a:solidFill>
                <a:srgbClr val="1C2D36"/>
              </a:solidFill>
              <a:effectLst/>
              <a:latin typeface="Montserrat" panose="000005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sz="1100" b="0" i="0" dirty="0">
              <a:solidFill>
                <a:srgbClr val="1C2D36"/>
              </a:solidFill>
              <a:effectLst/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690C2-4F1C-630D-055B-02490286F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B0E04A-3709-0912-04E8-CEC4E98A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0067365"/>
            <a:ext cx="3794646" cy="642968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EEADC92-FC5E-A927-2CA4-B6C4100835CB}"/>
              </a:ext>
            </a:extLst>
          </p:cNvPr>
          <p:cNvSpPr txBox="1"/>
          <p:nvPr/>
        </p:nvSpPr>
        <p:spPr>
          <a:xfrm>
            <a:off x="611996" y="614683"/>
            <a:ext cx="6596795" cy="45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8"/>
              </a:lnSpc>
            </a:pP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Ley de </a:t>
            </a:r>
            <a:r>
              <a:rPr lang="en-US" sz="20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Transparencia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0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Corporativa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(Corporate Transparency Act, CTA)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1F8A293-3FBD-B2EE-1A1F-F966DE018944}"/>
              </a:ext>
            </a:extLst>
          </p:cNvPr>
          <p:cNvSpPr/>
          <p:nvPr/>
        </p:nvSpPr>
        <p:spPr>
          <a:xfrm>
            <a:off x="627428" y="1853732"/>
            <a:ext cx="6454405" cy="0"/>
          </a:xfrm>
          <a:prstGeom prst="line">
            <a:avLst/>
          </a:prstGeom>
          <a:ln w="47625" cap="rnd">
            <a:solidFill>
              <a:srgbClr val="DF78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9F015B5-CF0B-43AB-C6F9-7EAE8C14905B}"/>
              </a:ext>
            </a:extLst>
          </p:cNvPr>
          <p:cNvGrpSpPr/>
          <p:nvPr/>
        </p:nvGrpSpPr>
        <p:grpSpPr>
          <a:xfrm>
            <a:off x="186655" y="2010743"/>
            <a:ext cx="3875897" cy="1937076"/>
            <a:chOff x="130056" y="-19192"/>
            <a:chExt cx="1784040" cy="89161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0391B31-BF51-195D-A300-FA26BC5D1495}"/>
                </a:ext>
              </a:extLst>
            </p:cNvPr>
            <p:cNvSpPr/>
            <p:nvPr/>
          </p:nvSpPr>
          <p:spPr>
            <a:xfrm>
              <a:off x="130056" y="-19192"/>
              <a:ext cx="1784040" cy="891619"/>
            </a:xfrm>
            <a:custGeom>
              <a:avLst/>
              <a:gdLst/>
              <a:ahLst/>
              <a:cxnLst/>
              <a:rect l="l" t="t" r="r" b="b"/>
              <a:pathLst>
                <a:path w="1784040" h="891619">
                  <a:moveTo>
                    <a:pt x="0" y="0"/>
                  </a:moveTo>
                  <a:lnTo>
                    <a:pt x="1784040" y="0"/>
                  </a:lnTo>
                  <a:lnTo>
                    <a:pt x="1784040" y="891619"/>
                  </a:lnTo>
                  <a:lnTo>
                    <a:pt x="0" y="891619"/>
                  </a:lnTo>
                  <a:close/>
                </a:path>
              </a:pathLst>
            </a:custGeom>
            <a:solidFill>
              <a:srgbClr val="DF783B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56DD6C3C-0069-34A2-3BEE-C55F0883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99999">
            <a:off x="3771095" y="-3771095"/>
            <a:ext cx="17809" cy="75600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DD0232C-737C-DD59-923C-42E957912E99}"/>
              </a:ext>
            </a:extLst>
          </p:cNvPr>
          <p:cNvSpPr txBox="1"/>
          <p:nvPr/>
        </p:nvSpPr>
        <p:spPr>
          <a:xfrm>
            <a:off x="372117" y="2076652"/>
            <a:ext cx="3050411" cy="220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Aft>
                <a:spcPts val="1800"/>
              </a:spcAft>
            </a:pPr>
            <a:r>
              <a:rPr lang="es-ES" sz="105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Las exoneraciones descritas: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s-ES" sz="105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Aplicarán a partir del 10/01/2025, hasta el 31/03/2025. (Art. 26).</a:t>
            </a:r>
          </a:p>
          <a:p>
            <a:pPr algn="l">
              <a:spcAft>
                <a:spcPts val="750"/>
              </a:spcAft>
              <a:buFont typeface="+mj-lt"/>
              <a:buAutoNum type="arabicPeriod"/>
            </a:pPr>
            <a:r>
              <a:rPr lang="es-ES" sz="105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Aplicarán a la fecha de registro de la respectiva Declaración de Aduanas para la importación, de conformidad con lo dispuesto en el Decreto Constituyente de Reforma del Decreto con Rango, Valor y Fuerza de Ley Orgánica de Aduanas. (Art. 19).</a:t>
            </a:r>
          </a:p>
          <a:p>
            <a:pPr marL="171450" indent="-171450" algn="just" fontAlgn="base">
              <a:buFont typeface="Arial" panose="020B0604020202020204" pitchFamily="34" charset="0"/>
              <a:buChar char="•"/>
            </a:pPr>
            <a:endParaRPr lang="es-ES" sz="1000" b="1" i="0" dirty="0">
              <a:solidFill>
                <a:srgbClr val="1C2D36"/>
              </a:solidFill>
              <a:effectLst/>
              <a:latin typeface="Montserrat" panose="00000500000000000000" pitchFamily="2" charset="0"/>
            </a:endParaRPr>
          </a:p>
          <a:p>
            <a:pPr>
              <a:lnSpc>
                <a:spcPts val="1331"/>
              </a:lnSpc>
            </a:pPr>
            <a:endParaRPr lang="en-US" sz="10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449BADC-83FD-608C-D177-B5C4951DC13D}"/>
              </a:ext>
            </a:extLst>
          </p:cNvPr>
          <p:cNvSpPr txBox="1"/>
          <p:nvPr/>
        </p:nvSpPr>
        <p:spPr>
          <a:xfrm>
            <a:off x="611996" y="10310177"/>
            <a:ext cx="2131516" cy="15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3"/>
              </a:lnSpc>
              <a:spcBef>
                <a:spcPct val="0"/>
              </a:spcBef>
            </a:pPr>
            <a:r>
              <a:rPr lang="en-US" sz="1003" spc="80">
                <a:solidFill>
                  <a:srgbClr val="FFFFFF"/>
                </a:solidFill>
                <a:latin typeface="League Spartan Bold"/>
              </a:rPr>
              <a:t>TIPS LEGALES - DEJURIS.NET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55BB9D0-CE01-A062-CD6E-26B1492BFDE9}"/>
              </a:ext>
            </a:extLst>
          </p:cNvPr>
          <p:cNvSpPr txBox="1"/>
          <p:nvPr/>
        </p:nvSpPr>
        <p:spPr>
          <a:xfrm>
            <a:off x="3891963" y="10038790"/>
            <a:ext cx="3368260" cy="58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1"/>
              </a:lnSpc>
            </a:pPr>
            <a:r>
              <a:rPr lang="en-US" sz="561">
                <a:solidFill>
                  <a:srgbClr val="363636"/>
                </a:solidFill>
                <a:latin typeface="Roboto"/>
              </a:rPr>
              <a:t>Este comunicado no tiene el propósito de asesorar a los destinatarios de este, solo tiene carácter informativo. bajo ninguna circunstancia el contenido de esta comunicación podrá ser considerado como una sugerencia, recomendación o consejo profesional; por lo tanto, no asumimos la responsabilidad alguna por cualquier perdida, directa o indirecta, que pudiere resultar del uso de este documento o de su contenido.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533621A-F96A-9CD3-BADE-7CE274E20ECC}"/>
              </a:ext>
            </a:extLst>
          </p:cNvPr>
          <p:cNvSpPr txBox="1"/>
          <p:nvPr/>
        </p:nvSpPr>
        <p:spPr>
          <a:xfrm>
            <a:off x="448428" y="4386276"/>
            <a:ext cx="3109683" cy="585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endParaRPr lang="es-ES" sz="1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>
              <a:spcAft>
                <a:spcPts val="750"/>
              </a:spcAft>
              <a:buFont typeface="+mj-lt"/>
              <a:buAutoNum type="arabicPeriod" startAt="3"/>
            </a:pPr>
            <a:r>
              <a:rPr lang="es-ES" sz="1100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Se exonera el Impuesto de Importación y el IVA, en los términos y condiciones previstos en este nuevo Decreto, a las importaciones definitivas de bienes muebles corporales, clasificados en los códigos arancelarios señalados 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Realizadas exclusivamente por el Ministerio del Poder Popular de Desarrollo Minero Ecológico o sus órganos y entes adscritos.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Realizadas exclusivamente por la Corporación Venezolana de Guayana (CVG) o sus empresas adscritas.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Realizadas exclusivamente por el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Ministerio del Poder Popular de Atención de las Aguas o sus órganos y entes adscritos.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dirty="0">
                <a:solidFill>
                  <a:srgbClr val="2B2B2B"/>
                </a:solidFill>
                <a:latin typeface="Montserrat" panose="00000500000000000000" pitchFamily="2" charset="0"/>
              </a:rPr>
              <a:t>R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ealizadas</a:t>
            </a: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 exclusivamente por el Ministerio del Poder Popular de Energía Eléctrica o sus órganos y entes adscritos.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b="0" dirty="0">
                <a:solidFill>
                  <a:srgbClr val="2B2B2B"/>
                </a:solidFill>
                <a:latin typeface="Montserrat" panose="00000500000000000000" pitchFamily="2" charset="0"/>
              </a:rPr>
              <a:t>R</a:t>
            </a:r>
            <a:r>
              <a:rPr lang="es-ES" sz="1100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ealizadas </a:t>
            </a: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exclusivamente por la Corporación Socialista del Cemento (CSC) y sus empresas adscritas</a:t>
            </a:r>
            <a:endParaRPr lang="es-ES" sz="1100" dirty="0">
              <a:solidFill>
                <a:srgbClr val="2B2B2B"/>
              </a:solidFill>
              <a:latin typeface="Montserrat" panose="00000500000000000000" pitchFamily="2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S" sz="110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Realizadas exclusivamente por la Corporación Venezolana de Comercio Exterior (CORPOVEX)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s-ES" sz="1000" b="0" i="0" dirty="0">
              <a:solidFill>
                <a:srgbClr val="2B2B2B"/>
              </a:solidFill>
              <a:effectLst/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C2D36"/>
              </a:solidFill>
              <a:effectLst/>
              <a:latin typeface="Montserrat" panose="00000500000000000000" pitchFamily="2" charset="0"/>
            </a:endParaRPr>
          </a:p>
          <a:p>
            <a:br>
              <a:rPr lang="en-US" sz="1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s-ES" sz="1000" dirty="0">
              <a:solidFill>
                <a:srgbClr val="363636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1639"/>
              </a:lnSpc>
            </a:pPr>
            <a:endParaRPr lang="en-US" sz="1000" dirty="0">
              <a:solidFill>
                <a:srgbClr val="363636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C5176ACF-DF87-A72F-5C72-70F78A65CB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347" t="12499" r="14139" b="13579"/>
          <a:stretch>
            <a:fillRect/>
          </a:stretch>
        </p:blipFill>
        <p:spPr>
          <a:xfrm>
            <a:off x="3998391" y="9256831"/>
            <a:ext cx="556441" cy="55202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3CE452AA-FB73-36D0-593C-E441C94F0BDD}"/>
              </a:ext>
            </a:extLst>
          </p:cNvPr>
          <p:cNvSpPr txBox="1"/>
          <p:nvPr/>
        </p:nvSpPr>
        <p:spPr>
          <a:xfrm>
            <a:off x="5469756" y="9082036"/>
            <a:ext cx="2915824" cy="117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4"/>
              </a:lnSpc>
            </a:pPr>
            <a:r>
              <a:rPr lang="en-US" sz="764" dirty="0">
                <a:solidFill>
                  <a:srgbClr val="363636"/>
                </a:solidFill>
                <a:latin typeface="Roboto Bold"/>
              </a:rPr>
              <a:t>Douvelin J. Serra-González / Abogado LL.M</a:t>
            </a:r>
          </a:p>
          <a:p>
            <a:pPr>
              <a:lnSpc>
                <a:spcPts val="1384"/>
              </a:lnSpc>
            </a:pPr>
            <a:r>
              <a:rPr lang="en-US" sz="764" dirty="0">
                <a:solidFill>
                  <a:srgbClr val="363636"/>
                </a:solidFill>
                <a:latin typeface="Roboto"/>
              </a:rPr>
              <a:t>+ 58 412 3402150</a:t>
            </a:r>
          </a:p>
          <a:p>
            <a:pPr>
              <a:lnSpc>
                <a:spcPts val="1384"/>
              </a:lnSpc>
            </a:pPr>
            <a:r>
              <a:rPr lang="en-US" sz="764" dirty="0">
                <a:solidFill>
                  <a:srgbClr val="363636"/>
                </a:solidFill>
                <a:latin typeface="Roboto"/>
              </a:rPr>
              <a:t>+58 414 3594756</a:t>
            </a:r>
          </a:p>
          <a:p>
            <a:pPr>
              <a:lnSpc>
                <a:spcPts val="1384"/>
              </a:lnSpc>
            </a:pPr>
            <a:r>
              <a:rPr lang="en-US" sz="764" dirty="0">
                <a:solidFill>
                  <a:srgbClr val="004AAD"/>
                </a:solidFill>
                <a:latin typeface="Roboto"/>
              </a:rPr>
              <a:t>douvelin.serra@dejuris.net</a:t>
            </a:r>
            <a:r>
              <a:rPr lang="en-US" sz="764" dirty="0">
                <a:solidFill>
                  <a:srgbClr val="363636"/>
                </a:solidFill>
                <a:latin typeface="Roboto"/>
              </a:rPr>
              <a:t> </a:t>
            </a:r>
          </a:p>
          <a:p>
            <a:pPr>
              <a:lnSpc>
                <a:spcPts val="1384"/>
              </a:lnSpc>
            </a:pPr>
            <a:r>
              <a:rPr lang="en-US" sz="764" dirty="0">
                <a:solidFill>
                  <a:srgbClr val="1847AD"/>
                </a:solidFill>
                <a:latin typeface="Roboto"/>
              </a:rPr>
              <a:t>dejuris.net @dejuris_net @serradouvelin</a:t>
            </a:r>
          </a:p>
          <a:p>
            <a:pPr>
              <a:lnSpc>
                <a:spcPts val="1384"/>
              </a:lnSpc>
            </a:pPr>
            <a:endParaRPr lang="en-US" sz="764" dirty="0">
              <a:solidFill>
                <a:srgbClr val="1847AD"/>
              </a:solidFill>
              <a:latin typeface="Roboto"/>
            </a:endParaRPr>
          </a:p>
          <a:p>
            <a:pPr>
              <a:lnSpc>
                <a:spcPts val="1384"/>
              </a:lnSpc>
            </a:pPr>
            <a:endParaRPr lang="en-US" sz="764" dirty="0">
              <a:solidFill>
                <a:srgbClr val="1847AD"/>
              </a:solidFill>
              <a:latin typeface="Roboto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53E35BC-EC53-AE3F-3B89-FE5A629C511C}"/>
              </a:ext>
            </a:extLst>
          </p:cNvPr>
          <p:cNvSpPr txBox="1"/>
          <p:nvPr/>
        </p:nvSpPr>
        <p:spPr>
          <a:xfrm>
            <a:off x="4006539" y="6699599"/>
            <a:ext cx="3320688" cy="194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3"/>
              </a:lnSpc>
            </a:pPr>
            <a:r>
              <a:rPr lang="en-US" sz="1200" dirty="0">
                <a:solidFill>
                  <a:srgbClr val="363636"/>
                </a:solidFill>
                <a:latin typeface="Roboto Bold"/>
              </a:rPr>
              <a:t>¿</a:t>
            </a:r>
            <a:r>
              <a:rPr lang="en-US" sz="1200" dirty="0" err="1">
                <a:solidFill>
                  <a:srgbClr val="363636"/>
                </a:solidFill>
                <a:latin typeface="Roboto Bold"/>
              </a:rPr>
              <a:t>Cómo</a:t>
            </a:r>
            <a:r>
              <a:rPr lang="en-US" sz="1200" dirty="0">
                <a:solidFill>
                  <a:srgbClr val="363636"/>
                </a:solidFill>
                <a:latin typeface="Roboto Bold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 Bold"/>
              </a:rPr>
              <a:t>podemos</a:t>
            </a:r>
            <a:r>
              <a:rPr lang="en-US" sz="1200" dirty="0">
                <a:solidFill>
                  <a:srgbClr val="363636"/>
                </a:solidFill>
                <a:latin typeface="Roboto Bold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 Bold"/>
              </a:rPr>
              <a:t>ayudarte</a:t>
            </a:r>
            <a:r>
              <a:rPr lang="en-US" sz="1200" dirty="0">
                <a:solidFill>
                  <a:srgbClr val="363636"/>
                </a:solidFill>
                <a:latin typeface="Roboto Bold"/>
              </a:rPr>
              <a:t>?</a:t>
            </a:r>
          </a:p>
          <a:p>
            <a:pPr>
              <a:lnSpc>
                <a:spcPts val="1653"/>
              </a:lnSpc>
            </a:pPr>
            <a:endParaRPr lang="en-US" sz="1200" dirty="0">
              <a:solidFill>
                <a:srgbClr val="363636"/>
              </a:solidFill>
              <a:latin typeface="Roboto Bold"/>
            </a:endParaRPr>
          </a:p>
          <a:p>
            <a:pPr>
              <a:lnSpc>
                <a:spcPts val="1653"/>
              </a:lnSpc>
            </a:pPr>
            <a:r>
              <a:rPr lang="en-US" sz="1200" dirty="0">
                <a:solidFill>
                  <a:srgbClr val="363636"/>
                </a:solidFill>
                <a:latin typeface="Roboto Bold"/>
              </a:rPr>
              <a:t>Dejuris.net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cuenta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con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experiencia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y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aliados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expertos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en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asuntos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tributaries,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laborales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,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financieros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,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corporativos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,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penales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,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propiedad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intellectual, 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civiles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y consultor legal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Extranjero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en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Florida USA.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Esto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nos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permite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ofrecer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una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asistencia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integral y de un gran valor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agregado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a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su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363636"/>
                </a:solidFill>
                <a:latin typeface="Roboto"/>
              </a:rPr>
              <a:t>organización</a:t>
            </a:r>
            <a:r>
              <a:rPr lang="en-US" sz="1200" dirty="0">
                <a:solidFill>
                  <a:srgbClr val="363636"/>
                </a:solidFill>
                <a:latin typeface="Roboto"/>
              </a:rPr>
              <a:t>.</a:t>
            </a:r>
          </a:p>
        </p:txBody>
      </p:sp>
      <p:pic>
        <p:nvPicPr>
          <p:cNvPr id="17" name="496E09AC-891C-4622-9A15-3EB220922A43">
            <a:extLst>
              <a:ext uri="{FF2B5EF4-FFF2-40B4-BE49-F238E27FC236}">
                <a16:creationId xmlns:a16="http://schemas.microsoft.com/office/drawing/2014/main" id="{F518702D-9C04-20B4-9231-A0C1592C5D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92" y="8839668"/>
            <a:ext cx="777240" cy="112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27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981</Words>
  <Application>Microsoft Office PowerPoint</Application>
  <PresentationFormat>Personalizado</PresentationFormat>
  <Paragraphs>48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Abril Fatface Bold</vt:lpstr>
      <vt:lpstr>League Spartan Bold</vt:lpstr>
      <vt:lpstr>Aptos</vt:lpstr>
      <vt:lpstr>Open Sans Bold</vt:lpstr>
      <vt:lpstr>Roboto Bold</vt:lpstr>
      <vt:lpstr>Montserrat</vt:lpstr>
      <vt:lpstr>Barlow</vt:lpstr>
      <vt:lpstr>Roboto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Legales - Jurisprudencia</dc:title>
  <dc:creator>Douvelin Serra</dc:creator>
  <cp:lastModifiedBy>Douvelin Serra</cp:lastModifiedBy>
  <cp:revision>21</cp:revision>
  <dcterms:created xsi:type="dcterms:W3CDTF">2006-08-16T00:00:00Z</dcterms:created>
  <dcterms:modified xsi:type="dcterms:W3CDTF">2025-01-27T16:54:51Z</dcterms:modified>
  <dc:identifier>DAFKDAHoAVY</dc:identifier>
</cp:coreProperties>
</file>